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6858000" cx="12192000"/>
  <p:notesSz cx="6858000" cy="9144000"/>
  <p:embeddedFontLst>
    <p:embeddedFont>
      <p:font typeface="Dosis"/>
      <p:regular r:id="rId48"/>
      <p:bold r:id="rId49"/>
    </p:embeddedFont>
    <p:embeddedFont>
      <p:font typeface="Roboto"/>
      <p:regular r:id="rId50"/>
      <p:bold r:id="rId51"/>
      <p:italic r:id="rId52"/>
      <p:boldItalic r:id="rId53"/>
    </p:embeddedFont>
    <p:embeddedFont>
      <p:font typeface="Montserrat"/>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8" roundtripDataSignature="AMtx7midVEKH/0IejEntnirHhUdLX722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DDD6CB6-B720-4348-9D67-D68EA0B50458}">
  <a:tblStyle styleId="{9DDD6CB6-B720-4348-9D67-D68EA0B5045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Dosis-regular.fntdata"/><Relationship Id="rId47" Type="http://schemas.openxmlformats.org/officeDocument/2006/relationships/slide" Target="slides/slide42.xml"/><Relationship Id="rId49" Type="http://schemas.openxmlformats.org/officeDocument/2006/relationships/font" Target="fonts/Dosi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55" Type="http://schemas.openxmlformats.org/officeDocument/2006/relationships/font" Target="fonts/Montserrat-bold.fntdata"/><Relationship Id="rId10" Type="http://schemas.openxmlformats.org/officeDocument/2006/relationships/slide" Target="slides/slide5.xml"/><Relationship Id="rId54" Type="http://schemas.openxmlformats.org/officeDocument/2006/relationships/font" Target="fonts/Montserrat-regular.fntdata"/><Relationship Id="rId13" Type="http://schemas.openxmlformats.org/officeDocument/2006/relationships/slide" Target="slides/slide8.xml"/><Relationship Id="rId57" Type="http://schemas.openxmlformats.org/officeDocument/2006/relationships/font" Target="fonts/Montserrat-boldItalic.fntdata"/><Relationship Id="rId12" Type="http://schemas.openxmlformats.org/officeDocument/2006/relationships/slide" Target="slides/slide7.xml"/><Relationship Id="rId56" Type="http://schemas.openxmlformats.org/officeDocument/2006/relationships/font" Target="fonts/Montserrat-italic.fntdata"/><Relationship Id="rId15" Type="http://schemas.openxmlformats.org/officeDocument/2006/relationships/slide" Target="slides/slide10.xml"/><Relationship Id="rId14" Type="http://schemas.openxmlformats.org/officeDocument/2006/relationships/slide" Target="slides/slide9.xml"/><Relationship Id="rId58"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e2842956b_0_1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g13e2842956b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e2842956b_0_1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g13e2842956b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3e2842956b_0_1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g13e2842956b_0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3e2842956b_0_2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g13e2842956b_0_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3e2842956b_0_2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g13e2842956b_0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3e26eec973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g13e26eec973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3e26eec973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g13e26eec973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3e26eec973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g13e26eec973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3e26eec973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g13e26eec973_0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g13e26eec973_0_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3e26eec973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13e26eec973_0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g13e26eec973_0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 name="Google Shape;7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3e26eec973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g13e26eec973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e26eec973_0_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g13e26eec973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3e26eec973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g13e26eec973_0_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g13e26eec973_0_1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3e26eec973_0_1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g13e26eec973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3e26eec973_0_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g13e26eec973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3e26eec973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g13e26eec973_0_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g13e26eec973_0_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3e2842956b_1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g13e2842956b_1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3e6e1256d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g13e6e1256d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3e6e1256df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g13e6e1256df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3e6e1256df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2" name="Google Shape;312;g13e6e1256df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3e2842956b_1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 name="Google Shape;77;g13e2842956b_1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3e5fef15d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3e5fef15d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13e5fef15d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3e6e1256df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3e6e1256df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13e6e1256df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3e6e1256df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3e6e1256df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g13e6e1256df_0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3e6e1256df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3e6e1256df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13e6e1256df_0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3e6e1256df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3e6e1256df_0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13e6e1256df_0_1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3e6e1256df_0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3e6e1256df_0_1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13e6e1256df_0_1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3e6e1256df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3e6e1256df_0_1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13e6e1256df_0_1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3e6e1256df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3e6e1256df_0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g13e6e1256df_0_1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3e6e1256df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3e6e1256df_0_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13e6e1256df_0_1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3e5fef15d2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3e5fef15d2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g13e5fef15d2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3e2842956b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 name="Google Shape;84;g13e2842956b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3e6e1256df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3e6e1256df_0_1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g13e6e1256df_0_1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3e2b0a347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0" name="Google Shape;400;g13e2b0a347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3e2842956b_1_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7" name="Google Shape;407;g13e2842956b_1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3e2842956b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g13e2842956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3e2842956b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g13e2842956b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3e6e1256df_0_1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g13e6e1256df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3e2842956b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g13e2842956b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3e2842956b_0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g13e2842956b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g10f6edec7b9_0_4"/>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g10f6edec7b9_0_4"/>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g10f6edec7b9_0_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10f6edec7b9_0_39"/>
          <p:cNvSpPr txBox="1"/>
          <p:nvPr>
            <p:ph hasCustomPrompt="1"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g10f6edec7b9_0_39"/>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1" name="Google Shape;51;g10f6edec7b9_0_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10f6edec7b9_0_4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10f6edec7b9_0_45"/>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6" name="Google Shape;56;g10f6edec7b9_0_4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57" name="Google Shape;57;g10f6edec7b9_0_4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8" name="Google Shape;58;g10f6edec7b9_0_4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9" name="Google Shape;59;g10f6edec7b9_0_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g10f6edec7b9_0_8"/>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19" name="Google Shape;19;g10f6edec7b9_0_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10f6edec7b9_0_1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2" name="Google Shape;22;g10f6edec7b9_0_1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3" name="Google Shape;23;g10f6edec7b9_0_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g10f6edec7b9_0_1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6" name="Google Shape;26;g10f6edec7b9_0_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7" name="Google Shape;27;g10f6edec7b9_0_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g10f6edec7b9_0_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0" name="Google Shape;30;g10f6edec7b9_0_19"/>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1" name="Google Shape;31;g10f6edec7b9_0_19"/>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2" name="Google Shape;32;g10f6edec7b9_0_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g10f6edec7b9_0_25"/>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6" name="Google Shape;36;g10f6edec7b9_0_25"/>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7" name="Google Shape;37;g10f6edec7b9_0_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g10f6edec7b9_0_29"/>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40" name="Google Shape;40;g10f6edec7b9_0_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g10f6edec7b9_0_3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10f6edec7b9_0_32"/>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4" name="Google Shape;44;g10f6edec7b9_0_32"/>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g10f6edec7b9_0_32"/>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6" name="Google Shape;46;g10f6edec7b9_0_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0f6edec7b9_0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10f6edec7b9_0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10f6edec7b9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33.png"/><Relationship Id="rId5"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9.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0.png"/><Relationship Id="rId4" Type="http://schemas.openxmlformats.org/officeDocument/2006/relationships/hyperlink" Target="https://github.com/susimahudi/ecommerce-churn-predictio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1.png"/><Relationship Id="rId5"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A close up of a logo&#10;&#10;Description automatically generated" id="64" name="Google Shape;64;p1"/>
          <p:cNvPicPr preferRelativeResize="0"/>
          <p:nvPr/>
        </p:nvPicPr>
        <p:blipFill rotWithShape="1">
          <a:blip r:embed="rId3">
            <a:alphaModFix amt="52999"/>
          </a:blip>
          <a:srcRect b="0" l="0" r="62945" t="0"/>
          <a:stretch/>
        </p:blipFill>
        <p:spPr>
          <a:xfrm flipH="1">
            <a:off x="9117899" y="3211537"/>
            <a:ext cx="3042362" cy="3421005"/>
          </a:xfrm>
          <a:prstGeom prst="rect">
            <a:avLst/>
          </a:prstGeom>
          <a:noFill/>
          <a:ln>
            <a:noFill/>
          </a:ln>
        </p:spPr>
      </p:pic>
      <p:sp>
        <p:nvSpPr>
          <p:cNvPr id="65" name="Google Shape;65;p1"/>
          <p:cNvSpPr txBox="1"/>
          <p:nvPr/>
        </p:nvSpPr>
        <p:spPr>
          <a:xfrm>
            <a:off x="491867" y="2438374"/>
            <a:ext cx="4161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r>
              <a:rPr b="1" i="0" lang="en-US" sz="3600" u="none" cap="none" strike="noStrike">
                <a:solidFill>
                  <a:schemeClr val="lt1"/>
                </a:solidFill>
                <a:latin typeface="Montserrat"/>
                <a:ea typeface="Montserrat"/>
                <a:cs typeface="Montserrat"/>
                <a:sym typeface="Montserrat"/>
              </a:rPr>
              <a:t>Avengers</a:t>
            </a:r>
            <a:endParaRPr b="0" i="0" sz="1400" u="none" cap="none" strike="noStrike">
              <a:solidFill>
                <a:schemeClr val="lt1"/>
              </a:solidFill>
              <a:latin typeface="Arial"/>
              <a:ea typeface="Arial"/>
              <a:cs typeface="Arial"/>
              <a:sym typeface="Arial"/>
            </a:endParaRPr>
          </a:p>
        </p:txBody>
      </p:sp>
      <p:sp>
        <p:nvSpPr>
          <p:cNvPr id="66" name="Google Shape;66;p1"/>
          <p:cNvSpPr txBox="1"/>
          <p:nvPr/>
        </p:nvSpPr>
        <p:spPr>
          <a:xfrm>
            <a:off x="491875" y="3402025"/>
            <a:ext cx="3804900" cy="5850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cap="none" strike="noStrike">
                <a:solidFill>
                  <a:schemeClr val="lt1"/>
                </a:solidFill>
                <a:latin typeface="Montserrat"/>
                <a:ea typeface="Montserrat"/>
                <a:cs typeface="Montserrat"/>
                <a:sym typeface="Montserrat"/>
              </a:rPr>
              <a:t>Laporan Project</a:t>
            </a:r>
            <a:endParaRPr b="0" i="0" sz="3200" u="none" cap="none" strike="noStrike">
              <a:solidFill>
                <a:schemeClr val="lt1"/>
              </a:solidFill>
              <a:latin typeface="Montserrat"/>
              <a:ea typeface="Montserrat"/>
              <a:cs typeface="Montserrat"/>
              <a:sym typeface="Montserrat"/>
            </a:endParaRPr>
          </a:p>
        </p:txBody>
      </p:sp>
      <p:cxnSp>
        <p:nvCxnSpPr>
          <p:cNvPr id="67" name="Google Shape;67;p1"/>
          <p:cNvCxnSpPr/>
          <p:nvPr/>
        </p:nvCxnSpPr>
        <p:spPr>
          <a:xfrm>
            <a:off x="636494" y="3231896"/>
            <a:ext cx="2524500" cy="23100"/>
          </a:xfrm>
          <a:prstGeom prst="straightConnector1">
            <a:avLst/>
          </a:prstGeom>
          <a:noFill/>
          <a:ln cap="flat" cmpd="sng" w="76200">
            <a:solidFill>
              <a:schemeClr val="lt1"/>
            </a:solidFill>
            <a:prstDash val="solid"/>
            <a:miter lim="800000"/>
            <a:headEnd len="sm" w="sm" type="none"/>
            <a:tailEnd len="sm" w="sm" type="none"/>
          </a:ln>
        </p:spPr>
      </p:cxnSp>
      <p:sp>
        <p:nvSpPr>
          <p:cNvPr id="68" name="Google Shape;68;p1"/>
          <p:cNvSpPr txBox="1"/>
          <p:nvPr/>
        </p:nvSpPr>
        <p:spPr>
          <a:xfrm>
            <a:off x="505802" y="5284715"/>
            <a:ext cx="32250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Montserrat"/>
                <a:ea typeface="Montserrat"/>
                <a:cs typeface="Montserrat"/>
                <a:sym typeface="Montserrat"/>
              </a:rPr>
              <a:t>(dipresentasikan setiap sesi mentoring)</a:t>
            </a:r>
            <a:endParaRPr b="0" i="0" sz="1200" u="none" cap="none" strike="noStrike">
              <a:solidFill>
                <a:schemeClr val="lt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descr="A picture containing drawing&#10;&#10;Description automatically generated" id="146" name="Google Shape;146;g13e2842956b_0_127"/>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47" name="Google Shape;147;g13e2842956b_0_127"/>
          <p:cNvSpPr txBox="1"/>
          <p:nvPr/>
        </p:nvSpPr>
        <p:spPr>
          <a:xfrm>
            <a:off x="1041725" y="5216025"/>
            <a:ext cx="10228200" cy="1586400"/>
          </a:xfrm>
          <a:prstGeom prst="rect">
            <a:avLst/>
          </a:prstGeom>
          <a:noFill/>
          <a:ln>
            <a:noFill/>
          </a:ln>
        </p:spPr>
        <p:txBody>
          <a:bodyPr anchorCtr="0" anchor="t" bIns="45700" lIns="91425" spcFirstLastPara="1" rIns="91425" wrap="square" tIns="45700">
            <a:noAutofit/>
          </a:bodyPr>
          <a:lstStyle/>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Setelah dilakukan Hyperparameter Tuning, score yang diperoleh juga belum cukup baik pada metric Precision. </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Jika dilihat dari score Recall - nya, model yang diperoleh masih Overfit (gap antara test score - train score sangat besar)</a:t>
            </a:r>
            <a:endParaRPr b="0" i="0" sz="1800" u="none" cap="none" strike="noStrike">
              <a:solidFill>
                <a:schemeClr val="dk1"/>
              </a:solidFill>
              <a:latin typeface="Dosis"/>
              <a:ea typeface="Dosis"/>
              <a:cs typeface="Dosis"/>
              <a:sym typeface="Dosis"/>
            </a:endParaRPr>
          </a:p>
        </p:txBody>
      </p:sp>
      <p:pic>
        <p:nvPicPr>
          <p:cNvPr id="148" name="Google Shape;148;g13e2842956b_0_127"/>
          <p:cNvPicPr preferRelativeResize="0"/>
          <p:nvPr/>
        </p:nvPicPr>
        <p:blipFill rotWithShape="1">
          <a:blip r:embed="rId4">
            <a:alphaModFix/>
          </a:blip>
          <a:srcRect b="0" l="0" r="0" t="0"/>
          <a:stretch/>
        </p:blipFill>
        <p:spPr>
          <a:xfrm>
            <a:off x="1169775" y="1438800"/>
            <a:ext cx="7233574" cy="3620078"/>
          </a:xfrm>
          <a:prstGeom prst="rect">
            <a:avLst/>
          </a:prstGeom>
          <a:noFill/>
          <a:ln>
            <a:noFill/>
          </a:ln>
        </p:spPr>
      </p:pic>
      <p:sp>
        <p:nvSpPr>
          <p:cNvPr id="149" name="Google Shape;149;g13e2842956b_0_127"/>
          <p:cNvSpPr txBox="1"/>
          <p:nvPr/>
        </p:nvSpPr>
        <p:spPr>
          <a:xfrm>
            <a:off x="1041725" y="696650"/>
            <a:ext cx="9503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800" u="none" cap="none" strike="noStrike">
                <a:solidFill>
                  <a:srgbClr val="FF9900"/>
                </a:solidFill>
                <a:latin typeface="Montserrat"/>
                <a:ea typeface="Montserrat"/>
                <a:cs typeface="Montserrat"/>
                <a:sym typeface="Montserrat"/>
              </a:rPr>
              <a:t>Tune Hyperparameter Randomized Search</a:t>
            </a:r>
            <a:endParaRPr b="1" i="0" sz="2800" u="none" cap="none" strike="noStrike">
              <a:solidFill>
                <a:srgbClr val="FF9900"/>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descr="A picture containing drawing&#10;&#10;Description automatically generated" id="154" name="Google Shape;154;g13e2842956b_0_145"/>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55" name="Google Shape;155;g13e2842956b_0_145"/>
          <p:cNvSpPr txBox="1"/>
          <p:nvPr/>
        </p:nvSpPr>
        <p:spPr>
          <a:xfrm>
            <a:off x="6231250" y="4653052"/>
            <a:ext cx="4368000" cy="15864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rgbClr val="000000"/>
              </a:buClr>
              <a:buSzPts val="2000"/>
              <a:buFont typeface="Arial"/>
              <a:buNone/>
            </a:pPr>
            <a:r>
              <a:rPr b="0" i="0" lang="en-US" sz="1800" u="none" cap="none" strike="noStrike">
                <a:solidFill>
                  <a:schemeClr val="dk1"/>
                </a:solidFill>
                <a:latin typeface="Dosis"/>
                <a:ea typeface="Dosis"/>
                <a:cs typeface="Dosis"/>
                <a:sym typeface="Dosis"/>
              </a:rPr>
              <a:t>Berdasarkan matrix tersebut diperoleh nilai False Negative (FN) sudah kecil, akan tetapi False Positive (FP) sangat tinggi. Sehingga perlu dilakukan Hyperparameter Tuning.</a:t>
            </a:r>
            <a:endParaRPr b="0" i="0" sz="1800" u="none" cap="none" strike="noStrike">
              <a:solidFill>
                <a:srgbClr val="000000"/>
              </a:solidFill>
              <a:latin typeface="Arial"/>
              <a:ea typeface="Arial"/>
              <a:cs typeface="Arial"/>
              <a:sym typeface="Arial"/>
            </a:endParaRPr>
          </a:p>
        </p:txBody>
      </p:sp>
      <p:sp>
        <p:nvSpPr>
          <p:cNvPr id="156" name="Google Shape;156;g13e2842956b_0_145"/>
          <p:cNvSpPr txBox="1"/>
          <p:nvPr/>
        </p:nvSpPr>
        <p:spPr>
          <a:xfrm>
            <a:off x="1395495" y="989292"/>
            <a:ext cx="73524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900" u="none" cap="none" strike="noStrike">
                <a:solidFill>
                  <a:srgbClr val="0198A3"/>
                </a:solidFill>
                <a:latin typeface="Montserrat"/>
                <a:ea typeface="Montserrat"/>
                <a:cs typeface="Montserrat"/>
                <a:sym typeface="Montserrat"/>
              </a:rPr>
              <a:t>B. K-Nearest Neighbor</a:t>
            </a:r>
            <a:endParaRPr b="1" i="0" sz="2900" u="none" cap="none" strike="noStrike">
              <a:solidFill>
                <a:srgbClr val="0198A3"/>
              </a:solidFill>
              <a:latin typeface="Montserrat"/>
              <a:ea typeface="Montserrat"/>
              <a:cs typeface="Montserrat"/>
              <a:sym typeface="Montserrat"/>
            </a:endParaRPr>
          </a:p>
        </p:txBody>
      </p:sp>
      <p:pic>
        <p:nvPicPr>
          <p:cNvPr id="157" name="Google Shape;157;g13e2842956b_0_145"/>
          <p:cNvPicPr preferRelativeResize="0"/>
          <p:nvPr/>
        </p:nvPicPr>
        <p:blipFill rotWithShape="1">
          <a:blip r:embed="rId4">
            <a:alphaModFix/>
          </a:blip>
          <a:srcRect b="0" l="0" r="0" t="0"/>
          <a:stretch/>
        </p:blipFill>
        <p:spPr>
          <a:xfrm>
            <a:off x="1395500" y="1700050"/>
            <a:ext cx="5925125" cy="2688625"/>
          </a:xfrm>
          <a:prstGeom prst="rect">
            <a:avLst/>
          </a:prstGeom>
          <a:noFill/>
          <a:ln>
            <a:noFill/>
          </a:ln>
        </p:spPr>
      </p:pic>
      <p:pic>
        <p:nvPicPr>
          <p:cNvPr id="158" name="Google Shape;158;g13e2842956b_0_145"/>
          <p:cNvPicPr preferRelativeResize="0"/>
          <p:nvPr/>
        </p:nvPicPr>
        <p:blipFill rotWithShape="1">
          <a:blip r:embed="rId5">
            <a:alphaModFix/>
          </a:blip>
          <a:srcRect b="0" l="0" r="0" t="0"/>
          <a:stretch/>
        </p:blipFill>
        <p:spPr>
          <a:xfrm>
            <a:off x="1395500" y="4653038"/>
            <a:ext cx="4314825" cy="13430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descr="A picture containing drawing&#10;&#10;Description automatically generated" id="163" name="Google Shape;163;g13e2842956b_0_177"/>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64" name="Google Shape;164;g13e2842956b_0_177"/>
          <p:cNvSpPr txBox="1"/>
          <p:nvPr/>
        </p:nvSpPr>
        <p:spPr>
          <a:xfrm>
            <a:off x="1041725" y="696650"/>
            <a:ext cx="9503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800" u="none" cap="none" strike="noStrike">
                <a:solidFill>
                  <a:srgbClr val="FF9900"/>
                </a:solidFill>
                <a:latin typeface="Montserrat"/>
                <a:ea typeface="Montserrat"/>
                <a:cs typeface="Montserrat"/>
                <a:sym typeface="Montserrat"/>
              </a:rPr>
              <a:t>Tune Hyperparameter Randomized Search</a:t>
            </a:r>
            <a:endParaRPr b="1" i="0" sz="2800" u="none" cap="none" strike="noStrike">
              <a:solidFill>
                <a:srgbClr val="FF9900"/>
              </a:solidFill>
              <a:latin typeface="Montserrat"/>
              <a:ea typeface="Montserrat"/>
              <a:cs typeface="Montserrat"/>
              <a:sym typeface="Montserrat"/>
            </a:endParaRPr>
          </a:p>
        </p:txBody>
      </p:sp>
      <p:sp>
        <p:nvSpPr>
          <p:cNvPr id="165" name="Google Shape;165;g13e2842956b_0_177"/>
          <p:cNvSpPr txBox="1"/>
          <p:nvPr/>
        </p:nvSpPr>
        <p:spPr>
          <a:xfrm>
            <a:off x="944825" y="5361725"/>
            <a:ext cx="10044900" cy="1343100"/>
          </a:xfrm>
          <a:prstGeom prst="rect">
            <a:avLst/>
          </a:prstGeom>
          <a:noFill/>
          <a:ln>
            <a:noFill/>
          </a:ln>
        </p:spPr>
        <p:txBody>
          <a:bodyPr anchorCtr="0" anchor="t" bIns="45700" lIns="91425" spcFirstLastPara="1" rIns="91425" wrap="square" tIns="45700">
            <a:noAutofit/>
          </a:bodyPr>
          <a:lstStyle/>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Score Recall sudah mencapai 90%, namun terlihat gap train score-test score yang sangat tinggi dan termasuk Overfitting.</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Selain itu, presisi juga masih sangat rendah -&gt; False Positive masih sangat tinggi </a:t>
            </a:r>
            <a:endParaRPr b="0" i="0" sz="1800" u="none" cap="none" strike="noStrike">
              <a:solidFill>
                <a:schemeClr val="dk1"/>
              </a:solidFill>
              <a:latin typeface="Dosis"/>
              <a:ea typeface="Dosis"/>
              <a:cs typeface="Dosis"/>
              <a:sym typeface="Dosis"/>
            </a:endParaRPr>
          </a:p>
        </p:txBody>
      </p:sp>
      <p:pic>
        <p:nvPicPr>
          <p:cNvPr id="166" name="Google Shape;166;g13e2842956b_0_177"/>
          <p:cNvPicPr preferRelativeResize="0"/>
          <p:nvPr/>
        </p:nvPicPr>
        <p:blipFill rotWithShape="1">
          <a:blip r:embed="rId4">
            <a:alphaModFix/>
          </a:blip>
          <a:srcRect b="0" l="0" r="0" t="0"/>
          <a:stretch/>
        </p:blipFill>
        <p:spPr>
          <a:xfrm>
            <a:off x="1112975" y="1452750"/>
            <a:ext cx="6991349" cy="3824900"/>
          </a:xfrm>
          <a:prstGeom prst="rect">
            <a:avLst/>
          </a:prstGeom>
          <a:noFill/>
          <a:ln>
            <a:noFill/>
          </a:ln>
        </p:spPr>
      </p:pic>
      <p:pic>
        <p:nvPicPr>
          <p:cNvPr id="167" name="Google Shape;167;g13e2842956b_0_177"/>
          <p:cNvPicPr preferRelativeResize="0"/>
          <p:nvPr/>
        </p:nvPicPr>
        <p:blipFill rotWithShape="1">
          <a:blip r:embed="rId5">
            <a:alphaModFix/>
          </a:blip>
          <a:srcRect b="0" l="0" r="55545" t="56926"/>
          <a:stretch/>
        </p:blipFill>
        <p:spPr>
          <a:xfrm>
            <a:off x="8260025" y="1765000"/>
            <a:ext cx="3340776" cy="651350"/>
          </a:xfrm>
          <a:prstGeom prst="rect">
            <a:avLst/>
          </a:prstGeom>
          <a:noFill/>
          <a:ln>
            <a:noFill/>
          </a:ln>
        </p:spPr>
      </p:pic>
      <p:pic>
        <p:nvPicPr>
          <p:cNvPr id="168" name="Google Shape;168;g13e2842956b_0_177"/>
          <p:cNvPicPr preferRelativeResize="0"/>
          <p:nvPr/>
        </p:nvPicPr>
        <p:blipFill rotWithShape="1">
          <a:blip r:embed="rId6">
            <a:alphaModFix/>
          </a:blip>
          <a:srcRect b="0" l="0" r="0" t="0"/>
          <a:stretch/>
        </p:blipFill>
        <p:spPr>
          <a:xfrm>
            <a:off x="8260022" y="2621515"/>
            <a:ext cx="3340775" cy="100223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descr="A picture containing drawing&#10;&#10;Description automatically generated" id="173" name="Google Shape;173;g13e2842956b_0_227"/>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74" name="Google Shape;174;g13e2842956b_0_227"/>
          <p:cNvSpPr txBox="1"/>
          <p:nvPr/>
        </p:nvSpPr>
        <p:spPr>
          <a:xfrm>
            <a:off x="1198645" y="873692"/>
            <a:ext cx="73524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900" u="none" cap="none" strike="noStrike">
                <a:solidFill>
                  <a:srgbClr val="0198A3"/>
                </a:solidFill>
                <a:latin typeface="Montserrat"/>
                <a:ea typeface="Montserrat"/>
                <a:cs typeface="Montserrat"/>
                <a:sym typeface="Montserrat"/>
              </a:rPr>
              <a:t>C. Decision Tree</a:t>
            </a:r>
            <a:endParaRPr b="1" i="0" sz="2900" u="none" cap="none" strike="noStrike">
              <a:solidFill>
                <a:srgbClr val="0198A3"/>
              </a:solidFill>
              <a:latin typeface="Montserrat"/>
              <a:ea typeface="Montserrat"/>
              <a:cs typeface="Montserrat"/>
              <a:sym typeface="Montserrat"/>
            </a:endParaRPr>
          </a:p>
        </p:txBody>
      </p:sp>
      <p:pic>
        <p:nvPicPr>
          <p:cNvPr id="175" name="Google Shape;175;g13e2842956b_0_227"/>
          <p:cNvPicPr preferRelativeResize="0"/>
          <p:nvPr/>
        </p:nvPicPr>
        <p:blipFill rotWithShape="1">
          <a:blip r:embed="rId4">
            <a:alphaModFix/>
          </a:blip>
          <a:srcRect b="0" l="0" r="0" t="0"/>
          <a:stretch/>
        </p:blipFill>
        <p:spPr>
          <a:xfrm>
            <a:off x="1258063" y="1545567"/>
            <a:ext cx="7233575" cy="2805807"/>
          </a:xfrm>
          <a:prstGeom prst="rect">
            <a:avLst/>
          </a:prstGeom>
          <a:noFill/>
          <a:ln>
            <a:noFill/>
          </a:ln>
        </p:spPr>
      </p:pic>
      <p:sp>
        <p:nvSpPr>
          <p:cNvPr id="176" name="Google Shape;176;g13e2842956b_0_227"/>
          <p:cNvSpPr txBox="1"/>
          <p:nvPr/>
        </p:nvSpPr>
        <p:spPr>
          <a:xfrm>
            <a:off x="1198650" y="4658850"/>
            <a:ext cx="8182200" cy="1343100"/>
          </a:xfrm>
          <a:prstGeom prst="rect">
            <a:avLst/>
          </a:prstGeom>
          <a:noFill/>
          <a:ln>
            <a:noFill/>
          </a:ln>
        </p:spPr>
        <p:txBody>
          <a:bodyPr anchorCtr="0" anchor="t" bIns="45700" lIns="91425" spcFirstLastPara="1" rIns="91425" wrap="square" tIns="45700">
            <a:noAutofit/>
          </a:bodyPr>
          <a:lstStyle/>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Recall Score sudah baik. </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Precision juga sudah baik</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Selanjutnya perlu dilakukan lagi Hyperparameter Tuning </a:t>
            </a:r>
            <a:endParaRPr b="0" i="0" sz="1800" u="none" cap="none" strike="noStrike">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descr="A picture containing drawing&#10;&#10;Description automatically generated" id="181" name="Google Shape;181;g13e2842956b_0_219"/>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82" name="Google Shape;182;g13e2842956b_0_219"/>
          <p:cNvSpPr txBox="1"/>
          <p:nvPr/>
        </p:nvSpPr>
        <p:spPr>
          <a:xfrm>
            <a:off x="7510925" y="2082375"/>
            <a:ext cx="3995100" cy="1343100"/>
          </a:xfrm>
          <a:prstGeom prst="rect">
            <a:avLst/>
          </a:prstGeom>
          <a:noFill/>
          <a:ln>
            <a:noFill/>
          </a:ln>
        </p:spPr>
        <p:txBody>
          <a:bodyPr anchorCtr="0" anchor="t" bIns="45700" lIns="91425" spcFirstLastPara="1" rIns="91425" wrap="square" tIns="45700">
            <a:noAutofit/>
          </a:bodyPr>
          <a:lstStyle/>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Setelah dilakukan Hyperparameter tuning, nilai Recall menurun dari 0.78 menjadi 0.74</a:t>
            </a:r>
            <a:endParaRPr b="0" i="0" sz="1800" u="none" cap="none" strike="noStrike">
              <a:solidFill>
                <a:schemeClr val="dk1"/>
              </a:solidFill>
              <a:latin typeface="Dosis"/>
              <a:ea typeface="Dosis"/>
              <a:cs typeface="Dosis"/>
              <a:sym typeface="Dosis"/>
            </a:endParaRPr>
          </a:p>
        </p:txBody>
      </p:sp>
      <p:pic>
        <p:nvPicPr>
          <p:cNvPr id="183" name="Google Shape;183;g13e2842956b_0_219"/>
          <p:cNvPicPr preferRelativeResize="0"/>
          <p:nvPr/>
        </p:nvPicPr>
        <p:blipFill rotWithShape="1">
          <a:blip r:embed="rId4">
            <a:alphaModFix/>
          </a:blip>
          <a:srcRect b="0" l="0" r="0" t="0"/>
          <a:stretch/>
        </p:blipFill>
        <p:spPr>
          <a:xfrm>
            <a:off x="1089775" y="1410025"/>
            <a:ext cx="6314350" cy="4866050"/>
          </a:xfrm>
          <a:prstGeom prst="rect">
            <a:avLst/>
          </a:prstGeom>
          <a:noFill/>
          <a:ln>
            <a:noFill/>
          </a:ln>
        </p:spPr>
      </p:pic>
      <p:sp>
        <p:nvSpPr>
          <p:cNvPr id="184" name="Google Shape;184;g13e2842956b_0_219"/>
          <p:cNvSpPr txBox="1"/>
          <p:nvPr/>
        </p:nvSpPr>
        <p:spPr>
          <a:xfrm>
            <a:off x="1041725" y="696650"/>
            <a:ext cx="9503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800" u="none" cap="none" strike="noStrike">
                <a:solidFill>
                  <a:srgbClr val="FF9900"/>
                </a:solidFill>
                <a:latin typeface="Montserrat"/>
                <a:ea typeface="Montserrat"/>
                <a:cs typeface="Montserrat"/>
                <a:sym typeface="Montserrat"/>
              </a:rPr>
              <a:t>Tune Hyperparameter Randomized Search</a:t>
            </a:r>
            <a:endParaRPr b="1" i="0" sz="2800" u="none" cap="none" strike="noStrike">
              <a:solidFill>
                <a:srgbClr val="FF9900"/>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descr="A picture containing drawing&#10;&#10;Description automatically generated" id="189" name="Google Shape;189;g13e26eec973_0_15"/>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90" name="Google Shape;190;g13e26eec973_0_15"/>
          <p:cNvSpPr txBox="1"/>
          <p:nvPr/>
        </p:nvSpPr>
        <p:spPr>
          <a:xfrm>
            <a:off x="860932" y="663067"/>
            <a:ext cx="7352400" cy="999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900" u="none" cap="none" strike="noStrike">
                <a:solidFill>
                  <a:srgbClr val="0198A3"/>
                </a:solidFill>
                <a:latin typeface="Montserrat"/>
                <a:ea typeface="Montserrat"/>
                <a:cs typeface="Montserrat"/>
                <a:sym typeface="Montserrat"/>
              </a:rPr>
              <a:t>D. Bagging: Random Forest</a:t>
            </a:r>
            <a:endParaRPr b="0" i="0" sz="1750" u="none" cap="none" strike="noStrike">
              <a:solidFill>
                <a:srgbClr val="D5D5D5"/>
              </a:solidFill>
              <a:highlight>
                <a:srgbClr val="383838"/>
              </a:highlight>
              <a:latin typeface="Roboto"/>
              <a:ea typeface="Roboto"/>
              <a:cs typeface="Roboto"/>
              <a:sym typeface="Roboto"/>
            </a:endParaRPr>
          </a:p>
          <a:p>
            <a:pPr indent="0" lvl="0" marL="0" marR="0" rtl="0" algn="l">
              <a:lnSpc>
                <a:spcPct val="103125"/>
              </a:lnSpc>
              <a:spcBef>
                <a:spcPts val="0"/>
              </a:spcBef>
              <a:spcAft>
                <a:spcPts val="0"/>
              </a:spcAft>
              <a:buClr>
                <a:srgbClr val="000000"/>
              </a:buClr>
              <a:buSzPts val="3200"/>
              <a:buFont typeface="Arial"/>
              <a:buNone/>
            </a:pPr>
            <a:r>
              <a:t/>
            </a:r>
            <a:endParaRPr b="1" i="0" sz="2900" u="none" cap="none" strike="noStrike">
              <a:solidFill>
                <a:srgbClr val="0198A3"/>
              </a:solidFill>
              <a:latin typeface="Montserrat"/>
              <a:ea typeface="Montserrat"/>
              <a:cs typeface="Montserrat"/>
              <a:sym typeface="Montserrat"/>
            </a:endParaRPr>
          </a:p>
        </p:txBody>
      </p:sp>
      <p:sp>
        <p:nvSpPr>
          <p:cNvPr id="191" name="Google Shape;191;g13e26eec973_0_15"/>
          <p:cNvSpPr txBox="1"/>
          <p:nvPr/>
        </p:nvSpPr>
        <p:spPr>
          <a:xfrm>
            <a:off x="817600" y="5929000"/>
            <a:ext cx="7352400" cy="7107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rgbClr val="000000"/>
              </a:buClr>
              <a:buSzPts val="1800"/>
              <a:buFont typeface="Arial"/>
              <a:buNone/>
            </a:pPr>
            <a:r>
              <a:rPr b="0" i="0" lang="en-US" sz="1800" u="none" cap="none" strike="noStrike">
                <a:solidFill>
                  <a:schemeClr val="accent2"/>
                </a:solidFill>
                <a:highlight>
                  <a:srgbClr val="FFFFFF"/>
                </a:highlight>
                <a:latin typeface="Dosis"/>
                <a:ea typeface="Dosis"/>
                <a:cs typeface="Dosis"/>
                <a:sym typeface="Dosis"/>
              </a:rPr>
              <a:t>Very Good. </a:t>
            </a:r>
            <a:r>
              <a:rPr b="1" i="0" lang="en-US" sz="1800" u="none" cap="none" strike="noStrike">
                <a:solidFill>
                  <a:schemeClr val="accent2"/>
                </a:solidFill>
                <a:highlight>
                  <a:srgbClr val="FFFFFF"/>
                </a:highlight>
                <a:latin typeface="Dosis"/>
                <a:ea typeface="Dosis"/>
                <a:cs typeface="Dosis"/>
                <a:sym typeface="Dosis"/>
              </a:rPr>
              <a:t>Recall</a:t>
            </a:r>
            <a:r>
              <a:rPr b="0" i="0" lang="en-US" sz="1800" u="none" cap="none" strike="noStrike">
                <a:solidFill>
                  <a:schemeClr val="accent2"/>
                </a:solidFill>
                <a:highlight>
                  <a:srgbClr val="FFFFFF"/>
                </a:highlight>
                <a:latin typeface="Dosis"/>
                <a:ea typeface="Dosis"/>
                <a:cs typeface="Dosis"/>
                <a:sym typeface="Dosis"/>
              </a:rPr>
              <a:t> score sudah mencapai 0,95. </a:t>
            </a:r>
            <a:r>
              <a:rPr b="1" i="0" lang="en-US" sz="1800" u="none" cap="none" strike="noStrike">
                <a:solidFill>
                  <a:schemeClr val="accent2"/>
                </a:solidFill>
                <a:highlight>
                  <a:srgbClr val="FFFFFF"/>
                </a:highlight>
                <a:latin typeface="Dosis"/>
                <a:ea typeface="Dosis"/>
                <a:cs typeface="Dosis"/>
                <a:sym typeface="Dosis"/>
              </a:rPr>
              <a:t>Precision</a:t>
            </a:r>
            <a:r>
              <a:rPr b="0" i="0" lang="en-US" sz="1800" u="none" cap="none" strike="noStrike">
                <a:solidFill>
                  <a:schemeClr val="accent2"/>
                </a:solidFill>
                <a:highlight>
                  <a:srgbClr val="FFFFFF"/>
                </a:highlight>
                <a:latin typeface="Dosis"/>
                <a:ea typeface="Dosis"/>
                <a:cs typeface="Dosis"/>
                <a:sym typeface="Dosis"/>
              </a:rPr>
              <a:t> 0,90 dan </a:t>
            </a:r>
            <a:r>
              <a:rPr b="1" i="0" lang="en-US" sz="1800" u="none" cap="none" strike="noStrike">
                <a:solidFill>
                  <a:schemeClr val="accent2"/>
                </a:solidFill>
                <a:highlight>
                  <a:srgbClr val="FFFFFF"/>
                </a:highlight>
                <a:latin typeface="Dosis"/>
                <a:ea typeface="Dosis"/>
                <a:cs typeface="Dosis"/>
                <a:sym typeface="Dosis"/>
              </a:rPr>
              <a:t>F1</a:t>
            </a:r>
            <a:r>
              <a:rPr b="0" i="0" lang="en-US" sz="1800" u="none" cap="none" strike="noStrike">
                <a:solidFill>
                  <a:schemeClr val="accent2"/>
                </a:solidFill>
                <a:highlight>
                  <a:srgbClr val="FFFFFF"/>
                </a:highlight>
                <a:latin typeface="Dosis"/>
                <a:ea typeface="Dosis"/>
                <a:cs typeface="Dosis"/>
                <a:sym typeface="Dosis"/>
              </a:rPr>
              <a:t> score 0,86.</a:t>
            </a:r>
            <a:endParaRPr b="0" i="0" sz="1800" u="none" cap="none" strike="noStrike">
              <a:solidFill>
                <a:schemeClr val="accent2"/>
              </a:solidFill>
              <a:highlight>
                <a:srgbClr val="FFFFFF"/>
              </a:highlight>
              <a:latin typeface="Dosis"/>
              <a:ea typeface="Dosis"/>
              <a:cs typeface="Dosis"/>
              <a:sym typeface="Dosis"/>
            </a:endParaRPr>
          </a:p>
          <a:p>
            <a:pPr indent="0" lvl="0" marL="0" marR="0" rtl="0" algn="just">
              <a:lnSpc>
                <a:spcPct val="115000"/>
              </a:lnSpc>
              <a:spcBef>
                <a:spcPts val="0"/>
              </a:spcBef>
              <a:spcAft>
                <a:spcPts val="0"/>
              </a:spcAft>
              <a:buClr>
                <a:srgbClr val="000000"/>
              </a:buClr>
              <a:buSzPts val="1800"/>
              <a:buFont typeface="Arial"/>
              <a:buNone/>
            </a:pPr>
            <a:r>
              <a:rPr b="0" i="0" lang="en-US" sz="1800" u="none" cap="none" strike="noStrike">
                <a:solidFill>
                  <a:schemeClr val="accent2"/>
                </a:solidFill>
                <a:highlight>
                  <a:srgbClr val="FFFFFF"/>
                </a:highlight>
                <a:latin typeface="Dosis"/>
                <a:ea typeface="Dosis"/>
                <a:cs typeface="Dosis"/>
                <a:sym typeface="Dosis"/>
              </a:rPr>
              <a:t>Dapat digunakan sebagai </a:t>
            </a:r>
            <a:r>
              <a:rPr b="1" i="0" lang="en-US" sz="1800" u="none" cap="none" strike="noStrike">
                <a:solidFill>
                  <a:schemeClr val="accent2"/>
                </a:solidFill>
                <a:highlight>
                  <a:srgbClr val="FFFFFF"/>
                </a:highlight>
                <a:latin typeface="Dosis"/>
                <a:ea typeface="Dosis"/>
                <a:cs typeface="Dosis"/>
                <a:sym typeface="Dosis"/>
              </a:rPr>
              <a:t>Alternatif</a:t>
            </a:r>
            <a:r>
              <a:rPr b="0" i="0" lang="en-US" sz="1800" u="none" cap="none" strike="noStrike">
                <a:solidFill>
                  <a:schemeClr val="accent2"/>
                </a:solidFill>
                <a:highlight>
                  <a:srgbClr val="FFFFFF"/>
                </a:highlight>
                <a:latin typeface="Dosis"/>
                <a:ea typeface="Dosis"/>
                <a:cs typeface="Dosis"/>
                <a:sym typeface="Dosis"/>
              </a:rPr>
              <a:t>.</a:t>
            </a:r>
            <a:endParaRPr b="0" i="0" sz="1800" u="none" cap="none" strike="noStrike">
              <a:solidFill>
                <a:srgbClr val="000000"/>
              </a:solidFill>
              <a:latin typeface="Dosis"/>
              <a:ea typeface="Dosis"/>
              <a:cs typeface="Dosis"/>
              <a:sym typeface="Dosis"/>
            </a:endParaRPr>
          </a:p>
        </p:txBody>
      </p:sp>
      <p:pic>
        <p:nvPicPr>
          <p:cNvPr id="192" name="Google Shape;192;g13e26eec973_0_15"/>
          <p:cNvPicPr preferRelativeResize="0"/>
          <p:nvPr/>
        </p:nvPicPr>
        <p:blipFill rotWithShape="1">
          <a:blip r:embed="rId4">
            <a:alphaModFix/>
          </a:blip>
          <a:srcRect b="0" l="0" r="0" t="0"/>
          <a:stretch/>
        </p:blipFill>
        <p:spPr>
          <a:xfrm>
            <a:off x="893800" y="1461075"/>
            <a:ext cx="7286664" cy="2843875"/>
          </a:xfrm>
          <a:prstGeom prst="rect">
            <a:avLst/>
          </a:prstGeom>
          <a:noFill/>
          <a:ln>
            <a:noFill/>
          </a:ln>
        </p:spPr>
      </p:pic>
      <p:pic>
        <p:nvPicPr>
          <p:cNvPr id="193" name="Google Shape;193;g13e26eec973_0_15"/>
          <p:cNvPicPr preferRelativeResize="0"/>
          <p:nvPr/>
        </p:nvPicPr>
        <p:blipFill rotWithShape="1">
          <a:blip r:embed="rId5">
            <a:alphaModFix/>
          </a:blip>
          <a:srcRect b="0" l="0" r="0" t="0"/>
          <a:stretch/>
        </p:blipFill>
        <p:spPr>
          <a:xfrm>
            <a:off x="830700" y="4291128"/>
            <a:ext cx="4745650" cy="1485475"/>
          </a:xfrm>
          <a:prstGeom prst="rect">
            <a:avLst/>
          </a:prstGeom>
          <a:noFill/>
          <a:ln>
            <a:noFill/>
          </a:ln>
        </p:spPr>
      </p:pic>
      <p:sp>
        <p:nvSpPr>
          <p:cNvPr id="194" name="Google Shape;194;g13e26eec973_0_15"/>
          <p:cNvSpPr txBox="1"/>
          <p:nvPr/>
        </p:nvSpPr>
        <p:spPr>
          <a:xfrm>
            <a:off x="5577400" y="4995400"/>
            <a:ext cx="4154400" cy="8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0"/>
              </a:spcAft>
              <a:buClr>
                <a:srgbClr val="000000"/>
              </a:buClr>
              <a:buSzPts val="1800"/>
              <a:buFont typeface="Arial"/>
              <a:buNone/>
            </a:pPr>
            <a:r>
              <a:rPr b="0" i="0" lang="en-US" sz="1800" u="none" cap="none" strike="noStrike">
                <a:solidFill>
                  <a:schemeClr val="accent2"/>
                </a:solidFill>
                <a:highlight>
                  <a:srgbClr val="FFFFFF"/>
                </a:highlight>
                <a:latin typeface="Dosis"/>
                <a:ea typeface="Dosis"/>
                <a:cs typeface="Dosis"/>
                <a:sym typeface="Dosis"/>
              </a:rPr>
              <a:t>True positive = 1316		False Positive = 23</a:t>
            </a:r>
            <a:endParaRPr b="0" i="0" sz="1800" u="none" cap="none" strike="noStrike">
              <a:solidFill>
                <a:schemeClr val="accent2"/>
              </a:solidFill>
              <a:highlight>
                <a:srgbClr val="FFFFFF"/>
              </a:highlight>
              <a:latin typeface="Dosis"/>
              <a:ea typeface="Dosis"/>
              <a:cs typeface="Dosis"/>
              <a:sym typeface="Dosis"/>
            </a:endParaRPr>
          </a:p>
          <a:p>
            <a:pPr indent="0" lvl="0" marL="0" marR="0" rtl="0" algn="l">
              <a:lnSpc>
                <a:spcPct val="115000"/>
              </a:lnSpc>
              <a:spcBef>
                <a:spcPts val="600"/>
              </a:spcBef>
              <a:spcAft>
                <a:spcPts val="500"/>
              </a:spcAft>
              <a:buClr>
                <a:srgbClr val="000000"/>
              </a:buClr>
              <a:buSzPts val="1800"/>
              <a:buFont typeface="Arial"/>
              <a:buNone/>
            </a:pPr>
            <a:r>
              <a:rPr b="0" i="0" lang="en-US" sz="1800" u="none" cap="none" strike="noStrike">
                <a:solidFill>
                  <a:schemeClr val="accent2"/>
                </a:solidFill>
                <a:highlight>
                  <a:srgbClr val="FFFFFF"/>
                </a:highlight>
                <a:latin typeface="Dosis"/>
                <a:ea typeface="Dosis"/>
                <a:cs typeface="Dosis"/>
                <a:sym typeface="Dosis"/>
              </a:rPr>
              <a:t>False Negative = 50		True Negative = 216</a:t>
            </a:r>
            <a:endParaRPr b="0" i="0" sz="1800" u="none" cap="none" strike="noStrike">
              <a:solidFill>
                <a:schemeClr val="accent2"/>
              </a:solidFill>
              <a:highlight>
                <a:srgbClr val="FFFFFF"/>
              </a:highlight>
              <a:latin typeface="Dosis"/>
              <a:ea typeface="Dosis"/>
              <a:cs typeface="Dosis"/>
              <a:sym typeface="Dosis"/>
            </a:endParaRPr>
          </a:p>
        </p:txBody>
      </p:sp>
      <p:cxnSp>
        <p:nvCxnSpPr>
          <p:cNvPr id="195" name="Google Shape;195;g13e26eec973_0_15"/>
          <p:cNvCxnSpPr/>
          <p:nvPr/>
        </p:nvCxnSpPr>
        <p:spPr>
          <a:xfrm>
            <a:off x="3336325" y="5365725"/>
            <a:ext cx="1988400" cy="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descr="A picture containing drawing&#10;&#10;Description automatically generated" id="200" name="Google Shape;200;g13e26eec973_0_35"/>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201" name="Google Shape;201;g13e26eec973_0_35"/>
          <p:cNvSpPr txBox="1"/>
          <p:nvPr/>
        </p:nvSpPr>
        <p:spPr>
          <a:xfrm>
            <a:off x="759000" y="811225"/>
            <a:ext cx="9503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800" u="none" cap="none" strike="noStrike">
                <a:solidFill>
                  <a:srgbClr val="FF9900"/>
                </a:solidFill>
                <a:latin typeface="Montserrat"/>
                <a:ea typeface="Montserrat"/>
                <a:cs typeface="Montserrat"/>
                <a:sym typeface="Montserrat"/>
              </a:rPr>
              <a:t>Tune Hyperparameter Randomized Search</a:t>
            </a:r>
            <a:endParaRPr b="1" i="0" sz="2800" u="none" cap="none" strike="noStrike">
              <a:solidFill>
                <a:srgbClr val="FF9900"/>
              </a:solidFill>
              <a:latin typeface="Montserrat"/>
              <a:ea typeface="Montserrat"/>
              <a:cs typeface="Montserrat"/>
              <a:sym typeface="Montserrat"/>
            </a:endParaRPr>
          </a:p>
        </p:txBody>
      </p:sp>
      <p:pic>
        <p:nvPicPr>
          <p:cNvPr id="202" name="Google Shape;202;g13e26eec973_0_35"/>
          <p:cNvPicPr preferRelativeResize="0"/>
          <p:nvPr/>
        </p:nvPicPr>
        <p:blipFill rotWithShape="1">
          <a:blip r:embed="rId4">
            <a:alphaModFix/>
          </a:blip>
          <a:srcRect b="40154" l="0" r="0" t="0"/>
          <a:stretch/>
        </p:blipFill>
        <p:spPr>
          <a:xfrm>
            <a:off x="697800" y="1774275"/>
            <a:ext cx="11117325" cy="30750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descr="A picture containing drawing&#10;&#10;Description automatically generated" id="207" name="Google Shape;207;g13e26eec973_0_57"/>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pic>
        <p:nvPicPr>
          <p:cNvPr id="208" name="Google Shape;208;g13e26eec973_0_57"/>
          <p:cNvPicPr preferRelativeResize="0"/>
          <p:nvPr/>
        </p:nvPicPr>
        <p:blipFill rotWithShape="1">
          <a:blip r:embed="rId4">
            <a:alphaModFix/>
          </a:blip>
          <a:srcRect b="0" l="0" r="0" t="61157"/>
          <a:stretch/>
        </p:blipFill>
        <p:spPr>
          <a:xfrm>
            <a:off x="697800" y="1030475"/>
            <a:ext cx="11117325" cy="1995850"/>
          </a:xfrm>
          <a:prstGeom prst="rect">
            <a:avLst/>
          </a:prstGeom>
          <a:noFill/>
          <a:ln>
            <a:noFill/>
          </a:ln>
        </p:spPr>
      </p:pic>
      <p:pic>
        <p:nvPicPr>
          <p:cNvPr id="209" name="Google Shape;209;g13e26eec973_0_57"/>
          <p:cNvPicPr preferRelativeResize="0"/>
          <p:nvPr/>
        </p:nvPicPr>
        <p:blipFill rotWithShape="1">
          <a:blip r:embed="rId5">
            <a:alphaModFix/>
          </a:blip>
          <a:srcRect b="0" l="0" r="0" t="0"/>
          <a:stretch/>
        </p:blipFill>
        <p:spPr>
          <a:xfrm>
            <a:off x="621600" y="4520675"/>
            <a:ext cx="4205575" cy="1335475"/>
          </a:xfrm>
          <a:prstGeom prst="rect">
            <a:avLst/>
          </a:prstGeom>
          <a:noFill/>
          <a:ln>
            <a:noFill/>
          </a:ln>
        </p:spPr>
      </p:pic>
      <p:pic>
        <p:nvPicPr>
          <p:cNvPr id="210" name="Google Shape;210;g13e26eec973_0_57"/>
          <p:cNvPicPr preferRelativeResize="0"/>
          <p:nvPr/>
        </p:nvPicPr>
        <p:blipFill rotWithShape="1">
          <a:blip r:embed="rId6">
            <a:alphaModFix/>
          </a:blip>
          <a:srcRect b="9016" l="0" r="0" t="0"/>
          <a:stretch/>
        </p:blipFill>
        <p:spPr>
          <a:xfrm>
            <a:off x="697800" y="3026325"/>
            <a:ext cx="2470025" cy="1102700"/>
          </a:xfrm>
          <a:prstGeom prst="rect">
            <a:avLst/>
          </a:prstGeom>
          <a:noFill/>
          <a:ln>
            <a:noFill/>
          </a:ln>
        </p:spPr>
      </p:pic>
      <p:sp>
        <p:nvSpPr>
          <p:cNvPr id="211" name="Google Shape;211;g13e26eec973_0_57"/>
          <p:cNvSpPr txBox="1"/>
          <p:nvPr/>
        </p:nvSpPr>
        <p:spPr>
          <a:xfrm>
            <a:off x="5038200" y="5114100"/>
            <a:ext cx="4154400" cy="8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0"/>
              </a:spcAft>
              <a:buClr>
                <a:srgbClr val="000000"/>
              </a:buClr>
              <a:buSzPts val="1800"/>
              <a:buFont typeface="Arial"/>
              <a:buNone/>
            </a:pPr>
            <a:r>
              <a:rPr b="0" i="0" lang="en-US" sz="1800" u="none" cap="none" strike="noStrike">
                <a:solidFill>
                  <a:schemeClr val="accent2"/>
                </a:solidFill>
                <a:highlight>
                  <a:srgbClr val="FFFFFF"/>
                </a:highlight>
                <a:latin typeface="Dosis"/>
                <a:ea typeface="Dosis"/>
                <a:cs typeface="Dosis"/>
                <a:sym typeface="Dosis"/>
              </a:rPr>
              <a:t>True positive = 1310		False Positive = 29</a:t>
            </a:r>
            <a:endParaRPr b="0" i="0" sz="1800" u="none" cap="none" strike="noStrike">
              <a:solidFill>
                <a:schemeClr val="accent2"/>
              </a:solidFill>
              <a:highlight>
                <a:srgbClr val="FFFFFF"/>
              </a:highlight>
              <a:latin typeface="Dosis"/>
              <a:ea typeface="Dosis"/>
              <a:cs typeface="Dosis"/>
              <a:sym typeface="Dosis"/>
            </a:endParaRPr>
          </a:p>
          <a:p>
            <a:pPr indent="0" lvl="0" marL="0" marR="0" rtl="0" algn="l">
              <a:lnSpc>
                <a:spcPct val="115000"/>
              </a:lnSpc>
              <a:spcBef>
                <a:spcPts val="600"/>
              </a:spcBef>
              <a:spcAft>
                <a:spcPts val="500"/>
              </a:spcAft>
              <a:buClr>
                <a:srgbClr val="000000"/>
              </a:buClr>
              <a:buSzPts val="1800"/>
              <a:buFont typeface="Arial"/>
              <a:buNone/>
            </a:pPr>
            <a:r>
              <a:rPr b="0" i="0" lang="en-US" sz="1800" u="none" cap="none" strike="noStrike">
                <a:solidFill>
                  <a:schemeClr val="accent2"/>
                </a:solidFill>
                <a:highlight>
                  <a:srgbClr val="FFFFFF"/>
                </a:highlight>
                <a:latin typeface="Dosis"/>
                <a:ea typeface="Dosis"/>
                <a:cs typeface="Dosis"/>
                <a:sym typeface="Dosis"/>
              </a:rPr>
              <a:t>False Negative = 56		True Negative = 210</a:t>
            </a:r>
            <a:endParaRPr b="0" i="0" sz="1800" u="none" cap="none" strike="noStrike">
              <a:solidFill>
                <a:schemeClr val="accent2"/>
              </a:solidFill>
              <a:highlight>
                <a:srgbClr val="FFFFFF"/>
              </a:highlight>
              <a:latin typeface="Dosis"/>
              <a:ea typeface="Dosis"/>
              <a:cs typeface="Dosis"/>
              <a:sym typeface="Dosis"/>
            </a:endParaRPr>
          </a:p>
        </p:txBody>
      </p:sp>
      <p:cxnSp>
        <p:nvCxnSpPr>
          <p:cNvPr id="212" name="Google Shape;212;g13e26eec973_0_57"/>
          <p:cNvCxnSpPr/>
          <p:nvPr/>
        </p:nvCxnSpPr>
        <p:spPr>
          <a:xfrm>
            <a:off x="2797125" y="5484425"/>
            <a:ext cx="1988400" cy="0"/>
          </a:xfrm>
          <a:prstGeom prst="straightConnector1">
            <a:avLst/>
          </a:prstGeom>
          <a:noFill/>
          <a:ln cap="flat" cmpd="sng" w="9525">
            <a:solidFill>
              <a:schemeClr val="dk2"/>
            </a:solidFill>
            <a:prstDash val="solid"/>
            <a:round/>
            <a:headEnd len="sm" w="sm" type="none"/>
            <a:tailEnd len="med" w="med" type="triangle"/>
          </a:ln>
        </p:spPr>
      </p:cxnSp>
      <p:sp>
        <p:nvSpPr>
          <p:cNvPr id="213" name="Google Shape;213;g13e26eec973_0_57"/>
          <p:cNvSpPr txBox="1"/>
          <p:nvPr/>
        </p:nvSpPr>
        <p:spPr>
          <a:xfrm>
            <a:off x="759000" y="390850"/>
            <a:ext cx="9503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800" u="none" cap="none" strike="noStrike">
                <a:solidFill>
                  <a:srgbClr val="FF9900"/>
                </a:solidFill>
                <a:latin typeface="Montserrat"/>
                <a:ea typeface="Montserrat"/>
                <a:cs typeface="Montserrat"/>
                <a:sym typeface="Montserrat"/>
              </a:rPr>
              <a:t>Tune Hyperparameter Randomized Search</a:t>
            </a:r>
            <a:endParaRPr b="1" i="0" sz="2800" u="none" cap="none" strike="noStrike">
              <a:solidFill>
                <a:srgbClr val="FF9900"/>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13e26eec973_0_51"/>
          <p:cNvSpPr txBox="1"/>
          <p:nvPr>
            <p:ph type="title"/>
          </p:nvPr>
        </p:nvSpPr>
        <p:spPr>
          <a:xfrm>
            <a:off x="7059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3125"/>
              </a:lnSpc>
              <a:spcBef>
                <a:spcPts val="0"/>
              </a:spcBef>
              <a:spcAft>
                <a:spcPts val="0"/>
              </a:spcAft>
              <a:buClr>
                <a:schemeClr val="dk1"/>
              </a:buClr>
              <a:buSzPct val="100000"/>
              <a:buFont typeface="Arial"/>
              <a:buNone/>
            </a:pPr>
            <a:r>
              <a:rPr lang="en-US" sz="3200">
                <a:solidFill>
                  <a:srgbClr val="0198A3"/>
                </a:solidFill>
              </a:rPr>
              <a:t>Best Parameters</a:t>
            </a:r>
            <a:endParaRPr/>
          </a:p>
        </p:txBody>
      </p:sp>
      <p:pic>
        <p:nvPicPr>
          <p:cNvPr id="220" name="Google Shape;220;g13e26eec973_0_51"/>
          <p:cNvPicPr preferRelativeResize="0"/>
          <p:nvPr/>
        </p:nvPicPr>
        <p:blipFill rotWithShape="1">
          <a:blip r:embed="rId3">
            <a:alphaModFix/>
          </a:blip>
          <a:srcRect b="0" l="0" r="0" t="0"/>
          <a:stretch/>
        </p:blipFill>
        <p:spPr>
          <a:xfrm>
            <a:off x="789981" y="1536631"/>
            <a:ext cx="7286625" cy="2593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13e26eec973_0_69"/>
          <p:cNvSpPr txBox="1"/>
          <p:nvPr>
            <p:ph type="title"/>
          </p:nvPr>
        </p:nvSpPr>
        <p:spPr>
          <a:xfrm>
            <a:off x="946125"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3125"/>
              </a:lnSpc>
              <a:spcBef>
                <a:spcPts val="0"/>
              </a:spcBef>
              <a:spcAft>
                <a:spcPts val="0"/>
              </a:spcAft>
              <a:buClr>
                <a:schemeClr val="dk1"/>
              </a:buClr>
              <a:buSzPct val="100000"/>
              <a:buFont typeface="Arial"/>
              <a:buNone/>
            </a:pPr>
            <a:r>
              <a:rPr lang="en-US" sz="3200">
                <a:solidFill>
                  <a:srgbClr val="FF9900"/>
                </a:solidFill>
              </a:rPr>
              <a:t>Feature Importance</a:t>
            </a:r>
            <a:endParaRPr>
              <a:solidFill>
                <a:srgbClr val="FF9900"/>
              </a:solidFill>
            </a:endParaRPr>
          </a:p>
        </p:txBody>
      </p:sp>
      <p:pic>
        <p:nvPicPr>
          <p:cNvPr id="227" name="Google Shape;227;g13e26eec973_0_69"/>
          <p:cNvPicPr preferRelativeResize="0"/>
          <p:nvPr/>
        </p:nvPicPr>
        <p:blipFill rotWithShape="1">
          <a:blip r:embed="rId3">
            <a:alphaModFix/>
          </a:blip>
          <a:srcRect b="0" l="0" r="0" t="0"/>
          <a:stretch/>
        </p:blipFill>
        <p:spPr>
          <a:xfrm>
            <a:off x="1301163" y="1460425"/>
            <a:ext cx="9760175" cy="5292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descr="A picture containing drawing&#10;&#10;Description automatically generated" id="73" name="Google Shape;73;p7"/>
          <p:cNvPicPr preferRelativeResize="0"/>
          <p:nvPr/>
        </p:nvPicPr>
        <p:blipFill rotWithShape="1">
          <a:blip r:embed="rId3">
            <a:alphaModFix/>
          </a:blip>
          <a:srcRect b="0" l="0" r="0" t="0"/>
          <a:stretch/>
        </p:blipFill>
        <p:spPr>
          <a:xfrm>
            <a:off x="10863470" y="-1"/>
            <a:ext cx="1268910" cy="527647"/>
          </a:xfrm>
          <a:prstGeom prst="rect">
            <a:avLst/>
          </a:prstGeom>
          <a:noFill/>
          <a:ln>
            <a:noFill/>
          </a:ln>
        </p:spPr>
      </p:pic>
      <p:sp>
        <p:nvSpPr>
          <p:cNvPr id="74" name="Google Shape;74;p7"/>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p>
            <a:pPr indent="0" lvl="0" marL="0" rtl="0" algn="ctr">
              <a:lnSpc>
                <a:spcPct val="100000"/>
              </a:lnSpc>
              <a:spcBef>
                <a:spcPts val="0"/>
              </a:spcBef>
              <a:spcAft>
                <a:spcPts val="0"/>
              </a:spcAft>
              <a:buSzPts val="5500"/>
              <a:buNone/>
            </a:pPr>
            <a:r>
              <a:rPr lang="en-US"/>
              <a:t>Modeling: Classification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descr="A picture containing drawing&#10;&#10;Description automatically generated" id="232" name="Google Shape;232;g13e26eec973_0_82"/>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233" name="Google Shape;233;g13e26eec973_0_82"/>
          <p:cNvSpPr txBox="1"/>
          <p:nvPr/>
        </p:nvSpPr>
        <p:spPr>
          <a:xfrm>
            <a:off x="838320" y="527642"/>
            <a:ext cx="7352400" cy="999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900" u="none" cap="none" strike="noStrike">
                <a:solidFill>
                  <a:srgbClr val="0198A3"/>
                </a:solidFill>
                <a:latin typeface="Montserrat"/>
                <a:ea typeface="Montserrat"/>
                <a:cs typeface="Montserrat"/>
                <a:sym typeface="Montserrat"/>
              </a:rPr>
              <a:t>E. Boosting: AdaBoost</a:t>
            </a:r>
            <a:endParaRPr b="0" i="0" sz="1750" u="none" cap="none" strike="noStrike">
              <a:solidFill>
                <a:srgbClr val="D5D5D5"/>
              </a:solidFill>
              <a:highlight>
                <a:srgbClr val="383838"/>
              </a:highlight>
              <a:latin typeface="Roboto"/>
              <a:ea typeface="Roboto"/>
              <a:cs typeface="Roboto"/>
              <a:sym typeface="Roboto"/>
            </a:endParaRPr>
          </a:p>
          <a:p>
            <a:pPr indent="0" lvl="0" marL="0" marR="0" rtl="0" algn="l">
              <a:lnSpc>
                <a:spcPct val="103125"/>
              </a:lnSpc>
              <a:spcBef>
                <a:spcPts val="0"/>
              </a:spcBef>
              <a:spcAft>
                <a:spcPts val="0"/>
              </a:spcAft>
              <a:buClr>
                <a:srgbClr val="000000"/>
              </a:buClr>
              <a:buSzPts val="3200"/>
              <a:buFont typeface="Arial"/>
              <a:buNone/>
            </a:pPr>
            <a:r>
              <a:t/>
            </a:r>
            <a:endParaRPr b="1" i="0" sz="2900" u="none" cap="none" strike="noStrike">
              <a:solidFill>
                <a:srgbClr val="0198A3"/>
              </a:solidFill>
              <a:latin typeface="Montserrat"/>
              <a:ea typeface="Montserrat"/>
              <a:cs typeface="Montserrat"/>
              <a:sym typeface="Montserrat"/>
            </a:endParaRPr>
          </a:p>
        </p:txBody>
      </p:sp>
      <p:pic>
        <p:nvPicPr>
          <p:cNvPr id="234" name="Google Shape;234;g13e26eec973_0_82"/>
          <p:cNvPicPr preferRelativeResize="0"/>
          <p:nvPr/>
        </p:nvPicPr>
        <p:blipFill rotWithShape="1">
          <a:blip r:embed="rId4">
            <a:alphaModFix/>
          </a:blip>
          <a:srcRect b="0" l="0" r="0" t="0"/>
          <a:stretch/>
        </p:blipFill>
        <p:spPr>
          <a:xfrm>
            <a:off x="925063" y="1526653"/>
            <a:ext cx="7178937" cy="4389825"/>
          </a:xfrm>
          <a:prstGeom prst="rect">
            <a:avLst/>
          </a:prstGeom>
          <a:noFill/>
          <a:ln>
            <a:noFill/>
          </a:ln>
        </p:spPr>
      </p:pic>
      <p:sp>
        <p:nvSpPr>
          <p:cNvPr id="235" name="Google Shape;235;g13e26eec973_0_82"/>
          <p:cNvSpPr txBox="1"/>
          <p:nvPr/>
        </p:nvSpPr>
        <p:spPr>
          <a:xfrm>
            <a:off x="6221551" y="5147825"/>
            <a:ext cx="4410900" cy="8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0"/>
              </a:spcAft>
              <a:buClr>
                <a:srgbClr val="000000"/>
              </a:buClr>
              <a:buSzPts val="1800"/>
              <a:buFont typeface="Arial"/>
              <a:buNone/>
            </a:pPr>
            <a:r>
              <a:rPr b="0" i="0" lang="en-US" sz="1800" u="none" cap="none" strike="noStrike">
                <a:solidFill>
                  <a:schemeClr val="accent2"/>
                </a:solidFill>
                <a:highlight>
                  <a:srgbClr val="FFFFFF"/>
                </a:highlight>
                <a:latin typeface="Dosis"/>
                <a:ea typeface="Dosis"/>
                <a:cs typeface="Dosis"/>
                <a:sym typeface="Dosis"/>
              </a:rPr>
              <a:t>True positive = 1215		False Positive = 124</a:t>
            </a:r>
            <a:endParaRPr b="0" i="0" sz="1800" u="none" cap="none" strike="noStrike">
              <a:solidFill>
                <a:schemeClr val="accent2"/>
              </a:solidFill>
              <a:highlight>
                <a:srgbClr val="FFFFFF"/>
              </a:highlight>
              <a:latin typeface="Dosis"/>
              <a:ea typeface="Dosis"/>
              <a:cs typeface="Dosis"/>
              <a:sym typeface="Dosis"/>
            </a:endParaRPr>
          </a:p>
          <a:p>
            <a:pPr indent="0" lvl="0" marL="0" marR="0" rtl="0" algn="l">
              <a:lnSpc>
                <a:spcPct val="115000"/>
              </a:lnSpc>
              <a:spcBef>
                <a:spcPts val="600"/>
              </a:spcBef>
              <a:spcAft>
                <a:spcPts val="500"/>
              </a:spcAft>
              <a:buClr>
                <a:srgbClr val="000000"/>
              </a:buClr>
              <a:buSzPts val="1800"/>
              <a:buFont typeface="Arial"/>
              <a:buNone/>
            </a:pPr>
            <a:r>
              <a:rPr b="0" i="0" lang="en-US" sz="1800" u="none" cap="none" strike="noStrike">
                <a:solidFill>
                  <a:schemeClr val="accent2"/>
                </a:solidFill>
                <a:highlight>
                  <a:srgbClr val="FFFFFF"/>
                </a:highlight>
                <a:latin typeface="Dosis"/>
                <a:ea typeface="Dosis"/>
                <a:cs typeface="Dosis"/>
                <a:sym typeface="Dosis"/>
              </a:rPr>
              <a:t>False Negative = 61		True Negative = 205</a:t>
            </a:r>
            <a:endParaRPr b="0" i="0" sz="1800" u="none" cap="none" strike="noStrike">
              <a:solidFill>
                <a:schemeClr val="accent2"/>
              </a:solidFill>
              <a:highlight>
                <a:srgbClr val="FFFFFF"/>
              </a:highlight>
              <a:latin typeface="Dosis"/>
              <a:ea typeface="Dosis"/>
              <a:cs typeface="Dosis"/>
              <a:sym typeface="Dosis"/>
            </a:endParaRPr>
          </a:p>
        </p:txBody>
      </p:sp>
      <p:cxnSp>
        <p:nvCxnSpPr>
          <p:cNvPr id="236" name="Google Shape;236;g13e26eec973_0_82"/>
          <p:cNvCxnSpPr/>
          <p:nvPr/>
        </p:nvCxnSpPr>
        <p:spPr>
          <a:xfrm>
            <a:off x="3980463" y="5518150"/>
            <a:ext cx="1988400" cy="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descr="A picture containing drawing&#10;&#10;Description automatically generated" id="241" name="Google Shape;241;g13e26eec973_0_96"/>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242" name="Google Shape;242;g13e26eec973_0_96"/>
          <p:cNvSpPr txBox="1"/>
          <p:nvPr/>
        </p:nvSpPr>
        <p:spPr>
          <a:xfrm>
            <a:off x="759000" y="342800"/>
            <a:ext cx="9503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800" u="none" cap="none" strike="noStrike">
                <a:solidFill>
                  <a:srgbClr val="FF9900"/>
                </a:solidFill>
                <a:latin typeface="Montserrat"/>
                <a:ea typeface="Montserrat"/>
                <a:cs typeface="Montserrat"/>
                <a:sym typeface="Montserrat"/>
              </a:rPr>
              <a:t>Tune Hyperparameter Adaboost</a:t>
            </a:r>
            <a:endParaRPr b="1" i="0" sz="2800" u="none" cap="none" strike="noStrike">
              <a:solidFill>
                <a:srgbClr val="FF9900"/>
              </a:solidFill>
              <a:latin typeface="Montserrat"/>
              <a:ea typeface="Montserrat"/>
              <a:cs typeface="Montserrat"/>
              <a:sym typeface="Montserrat"/>
            </a:endParaRPr>
          </a:p>
        </p:txBody>
      </p:sp>
      <p:pic>
        <p:nvPicPr>
          <p:cNvPr id="243" name="Google Shape;243;g13e26eec973_0_96"/>
          <p:cNvPicPr preferRelativeResize="0"/>
          <p:nvPr/>
        </p:nvPicPr>
        <p:blipFill rotWithShape="1">
          <a:blip r:embed="rId4">
            <a:alphaModFix/>
          </a:blip>
          <a:srcRect b="0" l="0" r="0" t="0"/>
          <a:stretch/>
        </p:blipFill>
        <p:spPr>
          <a:xfrm>
            <a:off x="793450" y="1156400"/>
            <a:ext cx="9058275" cy="1533525"/>
          </a:xfrm>
          <a:prstGeom prst="rect">
            <a:avLst/>
          </a:prstGeom>
          <a:noFill/>
          <a:ln>
            <a:noFill/>
          </a:ln>
        </p:spPr>
      </p:pic>
      <p:pic>
        <p:nvPicPr>
          <p:cNvPr id="244" name="Google Shape;244;g13e26eec973_0_96"/>
          <p:cNvPicPr preferRelativeResize="0"/>
          <p:nvPr/>
        </p:nvPicPr>
        <p:blipFill rotWithShape="1">
          <a:blip r:embed="rId5">
            <a:alphaModFix/>
          </a:blip>
          <a:srcRect b="0" l="0" r="0" t="0"/>
          <a:stretch/>
        </p:blipFill>
        <p:spPr>
          <a:xfrm>
            <a:off x="793450" y="2689925"/>
            <a:ext cx="5915624" cy="2195575"/>
          </a:xfrm>
          <a:prstGeom prst="rect">
            <a:avLst/>
          </a:prstGeom>
          <a:noFill/>
          <a:ln>
            <a:noFill/>
          </a:ln>
        </p:spPr>
      </p:pic>
      <p:pic>
        <p:nvPicPr>
          <p:cNvPr id="245" name="Google Shape;245;g13e26eec973_0_96"/>
          <p:cNvPicPr preferRelativeResize="0"/>
          <p:nvPr/>
        </p:nvPicPr>
        <p:blipFill rotWithShape="1">
          <a:blip r:embed="rId6">
            <a:alphaModFix/>
          </a:blip>
          <a:srcRect b="0" l="0" r="0" t="0"/>
          <a:stretch/>
        </p:blipFill>
        <p:spPr>
          <a:xfrm>
            <a:off x="793449" y="5152350"/>
            <a:ext cx="3429000" cy="1047750"/>
          </a:xfrm>
          <a:prstGeom prst="rect">
            <a:avLst/>
          </a:prstGeom>
          <a:noFill/>
          <a:ln>
            <a:noFill/>
          </a:ln>
        </p:spPr>
      </p:pic>
      <p:sp>
        <p:nvSpPr>
          <p:cNvPr id="246" name="Google Shape;246;g13e26eec973_0_96"/>
          <p:cNvSpPr txBox="1"/>
          <p:nvPr/>
        </p:nvSpPr>
        <p:spPr>
          <a:xfrm>
            <a:off x="4706588" y="5617788"/>
            <a:ext cx="4154400" cy="8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0"/>
              </a:spcAft>
              <a:buClr>
                <a:srgbClr val="000000"/>
              </a:buClr>
              <a:buSzPts val="1800"/>
              <a:buFont typeface="Arial"/>
              <a:buNone/>
            </a:pPr>
            <a:r>
              <a:rPr b="0" i="0" lang="en-US" sz="1800" u="none" cap="none" strike="noStrike">
                <a:solidFill>
                  <a:schemeClr val="accent2"/>
                </a:solidFill>
                <a:highlight>
                  <a:srgbClr val="FFFFFF"/>
                </a:highlight>
                <a:latin typeface="Dosis"/>
                <a:ea typeface="Dosis"/>
                <a:cs typeface="Dosis"/>
                <a:sym typeface="Dosis"/>
              </a:rPr>
              <a:t>True positive = 1234		False Positive = 105</a:t>
            </a:r>
            <a:endParaRPr b="0" i="0" sz="1800" u="none" cap="none" strike="noStrike">
              <a:solidFill>
                <a:schemeClr val="accent2"/>
              </a:solidFill>
              <a:highlight>
                <a:srgbClr val="FFFFFF"/>
              </a:highlight>
              <a:latin typeface="Dosis"/>
              <a:ea typeface="Dosis"/>
              <a:cs typeface="Dosis"/>
              <a:sym typeface="Dosis"/>
            </a:endParaRPr>
          </a:p>
          <a:p>
            <a:pPr indent="0" lvl="0" marL="0" marR="0" rtl="0" algn="l">
              <a:lnSpc>
                <a:spcPct val="115000"/>
              </a:lnSpc>
              <a:spcBef>
                <a:spcPts val="600"/>
              </a:spcBef>
              <a:spcAft>
                <a:spcPts val="500"/>
              </a:spcAft>
              <a:buClr>
                <a:srgbClr val="000000"/>
              </a:buClr>
              <a:buSzPts val="1800"/>
              <a:buFont typeface="Arial"/>
              <a:buNone/>
            </a:pPr>
            <a:r>
              <a:rPr b="0" i="0" lang="en-US" sz="1800" u="none" cap="none" strike="noStrike">
                <a:solidFill>
                  <a:schemeClr val="accent2"/>
                </a:solidFill>
                <a:highlight>
                  <a:srgbClr val="FFFFFF"/>
                </a:highlight>
                <a:latin typeface="Dosis"/>
                <a:ea typeface="Dosis"/>
                <a:cs typeface="Dosis"/>
                <a:sym typeface="Dosis"/>
              </a:rPr>
              <a:t>False Negative = 54		True Negative = 212</a:t>
            </a:r>
            <a:endParaRPr b="0" i="0" sz="1800" u="none" cap="none" strike="noStrike">
              <a:solidFill>
                <a:schemeClr val="accent2"/>
              </a:solidFill>
              <a:highlight>
                <a:srgbClr val="FFFFFF"/>
              </a:highlight>
              <a:latin typeface="Dosis"/>
              <a:ea typeface="Dosis"/>
              <a:cs typeface="Dosis"/>
              <a:sym typeface="Dosis"/>
            </a:endParaRPr>
          </a:p>
        </p:txBody>
      </p:sp>
      <p:cxnSp>
        <p:nvCxnSpPr>
          <p:cNvPr id="247" name="Google Shape;247;g13e26eec973_0_96"/>
          <p:cNvCxnSpPr/>
          <p:nvPr/>
        </p:nvCxnSpPr>
        <p:spPr>
          <a:xfrm>
            <a:off x="2465513" y="5988113"/>
            <a:ext cx="1988400" cy="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13e26eec973_0_111"/>
          <p:cNvSpPr txBox="1"/>
          <p:nvPr>
            <p:ph type="title"/>
          </p:nvPr>
        </p:nvSpPr>
        <p:spPr>
          <a:xfrm>
            <a:off x="585838" y="329800"/>
            <a:ext cx="51720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3125"/>
              </a:lnSpc>
              <a:spcBef>
                <a:spcPts val="0"/>
              </a:spcBef>
              <a:spcAft>
                <a:spcPts val="0"/>
              </a:spcAft>
              <a:buClr>
                <a:schemeClr val="dk1"/>
              </a:buClr>
              <a:buSzPct val="34375"/>
              <a:buFont typeface="Arial"/>
              <a:buNone/>
            </a:pPr>
            <a:r>
              <a:rPr lang="en-US" sz="3200">
                <a:solidFill>
                  <a:srgbClr val="0198A3"/>
                </a:solidFill>
              </a:rPr>
              <a:t>Best Parameters</a:t>
            </a:r>
            <a:endParaRPr/>
          </a:p>
        </p:txBody>
      </p:sp>
      <p:pic>
        <p:nvPicPr>
          <p:cNvPr id="254" name="Google Shape;254;g13e26eec973_0_111"/>
          <p:cNvPicPr preferRelativeResize="0"/>
          <p:nvPr/>
        </p:nvPicPr>
        <p:blipFill rotWithShape="1">
          <a:blip r:embed="rId3">
            <a:alphaModFix/>
          </a:blip>
          <a:srcRect b="0" l="0" r="0" t="0"/>
          <a:stretch/>
        </p:blipFill>
        <p:spPr>
          <a:xfrm>
            <a:off x="585788" y="1093300"/>
            <a:ext cx="5172075" cy="1009650"/>
          </a:xfrm>
          <a:prstGeom prst="rect">
            <a:avLst/>
          </a:prstGeom>
          <a:noFill/>
          <a:ln>
            <a:noFill/>
          </a:ln>
        </p:spPr>
      </p:pic>
      <p:pic>
        <p:nvPicPr>
          <p:cNvPr id="255" name="Google Shape;255;g13e26eec973_0_111"/>
          <p:cNvPicPr preferRelativeResize="0"/>
          <p:nvPr/>
        </p:nvPicPr>
        <p:blipFill rotWithShape="1">
          <a:blip r:embed="rId4">
            <a:alphaModFix/>
          </a:blip>
          <a:srcRect b="0" l="0" r="0" t="0"/>
          <a:stretch/>
        </p:blipFill>
        <p:spPr>
          <a:xfrm>
            <a:off x="3543775" y="2026750"/>
            <a:ext cx="8477250" cy="4724400"/>
          </a:xfrm>
          <a:prstGeom prst="rect">
            <a:avLst/>
          </a:prstGeom>
          <a:noFill/>
          <a:ln>
            <a:noFill/>
          </a:ln>
        </p:spPr>
      </p:pic>
      <p:sp>
        <p:nvSpPr>
          <p:cNvPr id="256" name="Google Shape;256;g13e26eec973_0_111"/>
          <p:cNvSpPr txBox="1"/>
          <p:nvPr>
            <p:ph type="title"/>
          </p:nvPr>
        </p:nvSpPr>
        <p:spPr>
          <a:xfrm>
            <a:off x="7072925" y="1216375"/>
            <a:ext cx="45489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3125"/>
              </a:lnSpc>
              <a:spcBef>
                <a:spcPts val="0"/>
              </a:spcBef>
              <a:spcAft>
                <a:spcPts val="0"/>
              </a:spcAft>
              <a:buSzPts val="3700"/>
              <a:buNone/>
            </a:pPr>
            <a:r>
              <a:rPr lang="en-US" sz="3200">
                <a:solidFill>
                  <a:srgbClr val="FF9900"/>
                </a:solidFill>
              </a:rPr>
              <a:t>Feature Importance</a:t>
            </a:r>
            <a:endParaRPr>
              <a:solidFill>
                <a:srgbClr val="FF99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descr="A picture containing drawing&#10;&#10;Description automatically generated" id="261" name="Google Shape;261;g13e26eec973_0_129"/>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262" name="Google Shape;262;g13e26eec973_0_129"/>
          <p:cNvSpPr txBox="1"/>
          <p:nvPr/>
        </p:nvSpPr>
        <p:spPr>
          <a:xfrm>
            <a:off x="910370" y="889042"/>
            <a:ext cx="73524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900" u="none" cap="none" strike="noStrike">
                <a:solidFill>
                  <a:srgbClr val="0198A3"/>
                </a:solidFill>
                <a:latin typeface="Montserrat"/>
                <a:ea typeface="Montserrat"/>
                <a:cs typeface="Montserrat"/>
                <a:sym typeface="Montserrat"/>
              </a:rPr>
              <a:t>E. Boosting: XGBoost</a:t>
            </a:r>
            <a:endParaRPr b="1" i="0" sz="2900" u="none" cap="none" strike="noStrike">
              <a:solidFill>
                <a:srgbClr val="0198A3"/>
              </a:solidFill>
              <a:latin typeface="Montserrat"/>
              <a:ea typeface="Montserrat"/>
              <a:cs typeface="Montserrat"/>
              <a:sym typeface="Montserrat"/>
            </a:endParaRPr>
          </a:p>
        </p:txBody>
      </p:sp>
      <p:pic>
        <p:nvPicPr>
          <p:cNvPr id="263" name="Google Shape;263;g13e26eec973_0_129"/>
          <p:cNvPicPr preferRelativeResize="0"/>
          <p:nvPr/>
        </p:nvPicPr>
        <p:blipFill rotWithShape="1">
          <a:blip r:embed="rId4">
            <a:alphaModFix/>
          </a:blip>
          <a:srcRect b="0" l="0" r="0" t="2381"/>
          <a:stretch/>
        </p:blipFill>
        <p:spPr>
          <a:xfrm>
            <a:off x="849825" y="1718725"/>
            <a:ext cx="7736225" cy="4474300"/>
          </a:xfrm>
          <a:prstGeom prst="rect">
            <a:avLst/>
          </a:prstGeom>
          <a:noFill/>
          <a:ln>
            <a:noFill/>
          </a:ln>
        </p:spPr>
      </p:pic>
      <p:sp>
        <p:nvSpPr>
          <p:cNvPr id="264" name="Google Shape;264;g13e26eec973_0_129"/>
          <p:cNvSpPr txBox="1"/>
          <p:nvPr/>
        </p:nvSpPr>
        <p:spPr>
          <a:xfrm>
            <a:off x="5492126" y="5468725"/>
            <a:ext cx="4410900" cy="8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0"/>
              </a:spcAft>
              <a:buClr>
                <a:srgbClr val="000000"/>
              </a:buClr>
              <a:buSzPts val="1800"/>
              <a:buFont typeface="Arial"/>
              <a:buNone/>
            </a:pPr>
            <a:r>
              <a:rPr b="0" i="0" lang="en-US" sz="1800" u="none" cap="none" strike="noStrike">
                <a:solidFill>
                  <a:schemeClr val="accent2"/>
                </a:solidFill>
                <a:highlight>
                  <a:srgbClr val="FFFFFF"/>
                </a:highlight>
                <a:latin typeface="Dosis"/>
                <a:ea typeface="Dosis"/>
                <a:cs typeface="Dosis"/>
                <a:sym typeface="Dosis"/>
              </a:rPr>
              <a:t>True positive = 1234		False Positive = 105</a:t>
            </a:r>
            <a:endParaRPr b="0" i="0" sz="1800" u="none" cap="none" strike="noStrike">
              <a:solidFill>
                <a:schemeClr val="accent2"/>
              </a:solidFill>
              <a:highlight>
                <a:srgbClr val="FFFFFF"/>
              </a:highlight>
              <a:latin typeface="Dosis"/>
              <a:ea typeface="Dosis"/>
              <a:cs typeface="Dosis"/>
              <a:sym typeface="Dosis"/>
            </a:endParaRPr>
          </a:p>
          <a:p>
            <a:pPr indent="0" lvl="0" marL="0" marR="0" rtl="0" algn="l">
              <a:lnSpc>
                <a:spcPct val="115000"/>
              </a:lnSpc>
              <a:spcBef>
                <a:spcPts val="600"/>
              </a:spcBef>
              <a:spcAft>
                <a:spcPts val="500"/>
              </a:spcAft>
              <a:buClr>
                <a:srgbClr val="000000"/>
              </a:buClr>
              <a:buSzPts val="1800"/>
              <a:buFont typeface="Arial"/>
              <a:buNone/>
            </a:pPr>
            <a:r>
              <a:rPr b="0" i="0" lang="en-US" sz="1800" u="none" cap="none" strike="noStrike">
                <a:solidFill>
                  <a:schemeClr val="accent2"/>
                </a:solidFill>
                <a:highlight>
                  <a:srgbClr val="FFFFFF"/>
                </a:highlight>
                <a:latin typeface="Dosis"/>
                <a:ea typeface="Dosis"/>
                <a:cs typeface="Dosis"/>
                <a:sym typeface="Dosis"/>
              </a:rPr>
              <a:t>False Negative = 54		True Negative = 212</a:t>
            </a:r>
            <a:endParaRPr b="0" i="0" sz="1800" u="none" cap="none" strike="noStrike">
              <a:solidFill>
                <a:schemeClr val="accent2"/>
              </a:solidFill>
              <a:highlight>
                <a:srgbClr val="FFFFFF"/>
              </a:highlight>
              <a:latin typeface="Dosis"/>
              <a:ea typeface="Dosis"/>
              <a:cs typeface="Dosis"/>
              <a:sym typeface="Dosis"/>
            </a:endParaRPr>
          </a:p>
        </p:txBody>
      </p:sp>
      <p:cxnSp>
        <p:nvCxnSpPr>
          <p:cNvPr id="265" name="Google Shape;265;g13e26eec973_0_129"/>
          <p:cNvCxnSpPr/>
          <p:nvPr/>
        </p:nvCxnSpPr>
        <p:spPr>
          <a:xfrm>
            <a:off x="3251038" y="5839050"/>
            <a:ext cx="1988400" cy="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descr="A picture containing drawing&#10;&#10;Description automatically generated" id="270" name="Google Shape;270;g13e26eec973_0_149"/>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271" name="Google Shape;271;g13e26eec973_0_149"/>
          <p:cNvSpPr txBox="1"/>
          <p:nvPr/>
        </p:nvSpPr>
        <p:spPr>
          <a:xfrm>
            <a:off x="759000" y="342800"/>
            <a:ext cx="9503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800" u="none" cap="none" strike="noStrike">
                <a:solidFill>
                  <a:srgbClr val="FF9900"/>
                </a:solidFill>
                <a:latin typeface="Montserrat"/>
                <a:ea typeface="Montserrat"/>
                <a:cs typeface="Montserrat"/>
                <a:sym typeface="Montserrat"/>
              </a:rPr>
              <a:t>Tune Hyperparameter XGboost</a:t>
            </a:r>
            <a:endParaRPr b="1" i="0" sz="2800" u="none" cap="none" strike="noStrike">
              <a:solidFill>
                <a:srgbClr val="FF9900"/>
              </a:solidFill>
              <a:latin typeface="Montserrat"/>
              <a:ea typeface="Montserrat"/>
              <a:cs typeface="Montserrat"/>
              <a:sym typeface="Montserrat"/>
            </a:endParaRPr>
          </a:p>
        </p:txBody>
      </p:sp>
      <p:pic>
        <p:nvPicPr>
          <p:cNvPr id="272" name="Google Shape;272;g13e26eec973_0_149"/>
          <p:cNvPicPr preferRelativeResize="0"/>
          <p:nvPr/>
        </p:nvPicPr>
        <p:blipFill rotWithShape="1">
          <a:blip r:embed="rId4">
            <a:alphaModFix/>
          </a:blip>
          <a:srcRect b="0" l="0" r="0" t="0"/>
          <a:stretch/>
        </p:blipFill>
        <p:spPr>
          <a:xfrm>
            <a:off x="844975" y="1100513"/>
            <a:ext cx="6896100" cy="4714875"/>
          </a:xfrm>
          <a:prstGeom prst="rect">
            <a:avLst/>
          </a:prstGeom>
          <a:noFill/>
          <a:ln>
            <a:noFill/>
          </a:ln>
        </p:spPr>
      </p:pic>
      <p:pic>
        <p:nvPicPr>
          <p:cNvPr id="273" name="Google Shape;273;g13e26eec973_0_149"/>
          <p:cNvPicPr preferRelativeResize="0"/>
          <p:nvPr/>
        </p:nvPicPr>
        <p:blipFill rotWithShape="1">
          <a:blip r:embed="rId5">
            <a:alphaModFix/>
          </a:blip>
          <a:srcRect b="0" l="0" r="0" t="0"/>
          <a:stretch/>
        </p:blipFill>
        <p:spPr>
          <a:xfrm>
            <a:off x="941675" y="5815400"/>
            <a:ext cx="2057400" cy="923925"/>
          </a:xfrm>
          <a:prstGeom prst="rect">
            <a:avLst/>
          </a:prstGeom>
          <a:noFill/>
          <a:ln>
            <a:noFill/>
          </a:ln>
        </p:spPr>
      </p:pic>
      <p:pic>
        <p:nvPicPr>
          <p:cNvPr id="274" name="Google Shape;274;g13e26eec973_0_149"/>
          <p:cNvPicPr preferRelativeResize="0"/>
          <p:nvPr/>
        </p:nvPicPr>
        <p:blipFill rotWithShape="1">
          <a:blip r:embed="rId6">
            <a:alphaModFix/>
          </a:blip>
          <a:srcRect b="0" l="0" r="0" t="0"/>
          <a:stretch/>
        </p:blipFill>
        <p:spPr>
          <a:xfrm>
            <a:off x="8247325" y="4298575"/>
            <a:ext cx="3400425" cy="2181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13e26eec973_0_168"/>
          <p:cNvSpPr txBox="1"/>
          <p:nvPr>
            <p:ph type="title"/>
          </p:nvPr>
        </p:nvSpPr>
        <p:spPr>
          <a:xfrm>
            <a:off x="585800" y="59975"/>
            <a:ext cx="51720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3125"/>
              </a:lnSpc>
              <a:spcBef>
                <a:spcPts val="0"/>
              </a:spcBef>
              <a:spcAft>
                <a:spcPts val="0"/>
              </a:spcAft>
              <a:buSzPts val="3700"/>
              <a:buNone/>
            </a:pPr>
            <a:r>
              <a:rPr lang="en-US" sz="3200">
                <a:solidFill>
                  <a:srgbClr val="0198A3"/>
                </a:solidFill>
              </a:rPr>
              <a:t>Best Parameters</a:t>
            </a:r>
            <a:endParaRPr/>
          </a:p>
        </p:txBody>
      </p:sp>
      <p:sp>
        <p:nvSpPr>
          <p:cNvPr id="281" name="Google Shape;281;g13e26eec973_0_168"/>
          <p:cNvSpPr txBox="1"/>
          <p:nvPr>
            <p:ph type="title"/>
          </p:nvPr>
        </p:nvSpPr>
        <p:spPr>
          <a:xfrm>
            <a:off x="6808700" y="1216350"/>
            <a:ext cx="45489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3125"/>
              </a:lnSpc>
              <a:spcBef>
                <a:spcPts val="0"/>
              </a:spcBef>
              <a:spcAft>
                <a:spcPts val="0"/>
              </a:spcAft>
              <a:buSzPts val="3700"/>
              <a:buNone/>
            </a:pPr>
            <a:r>
              <a:rPr lang="en-US" sz="3000">
                <a:solidFill>
                  <a:srgbClr val="FF9900"/>
                </a:solidFill>
              </a:rPr>
              <a:t>Feature Importance</a:t>
            </a:r>
            <a:endParaRPr sz="3000">
              <a:solidFill>
                <a:srgbClr val="FF9900"/>
              </a:solidFill>
            </a:endParaRPr>
          </a:p>
        </p:txBody>
      </p:sp>
      <p:pic>
        <p:nvPicPr>
          <p:cNvPr id="282" name="Google Shape;282;g13e26eec973_0_168"/>
          <p:cNvPicPr preferRelativeResize="0"/>
          <p:nvPr/>
        </p:nvPicPr>
        <p:blipFill rotWithShape="1">
          <a:blip r:embed="rId3">
            <a:alphaModFix/>
          </a:blip>
          <a:srcRect b="0" l="0" r="0" t="0"/>
          <a:stretch/>
        </p:blipFill>
        <p:spPr>
          <a:xfrm>
            <a:off x="647675" y="717050"/>
            <a:ext cx="5048250" cy="1762125"/>
          </a:xfrm>
          <a:prstGeom prst="rect">
            <a:avLst/>
          </a:prstGeom>
          <a:noFill/>
          <a:ln>
            <a:noFill/>
          </a:ln>
        </p:spPr>
      </p:pic>
      <p:pic>
        <p:nvPicPr>
          <p:cNvPr id="283" name="Google Shape;283;g13e26eec973_0_168"/>
          <p:cNvPicPr preferRelativeResize="0"/>
          <p:nvPr/>
        </p:nvPicPr>
        <p:blipFill rotWithShape="1">
          <a:blip r:embed="rId4">
            <a:alphaModFix/>
          </a:blip>
          <a:srcRect b="0" l="0" r="0" t="0"/>
          <a:stretch/>
        </p:blipFill>
        <p:spPr>
          <a:xfrm>
            <a:off x="3184677" y="1873325"/>
            <a:ext cx="8761426" cy="4865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13e2842956b_1_94"/>
          <p:cNvSpPr txBox="1"/>
          <p:nvPr/>
        </p:nvSpPr>
        <p:spPr>
          <a:xfrm>
            <a:off x="1041720" y="315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Kesimpulan Modeling</a:t>
            </a:r>
            <a:endParaRPr b="1" i="0" sz="3200" u="none" cap="none" strike="noStrike">
              <a:solidFill>
                <a:srgbClr val="0198A3"/>
              </a:solidFill>
              <a:latin typeface="Montserrat"/>
              <a:ea typeface="Montserrat"/>
              <a:cs typeface="Montserrat"/>
              <a:sym typeface="Montserrat"/>
            </a:endParaRPr>
          </a:p>
        </p:txBody>
      </p:sp>
      <p:graphicFrame>
        <p:nvGraphicFramePr>
          <p:cNvPr id="289" name="Google Shape;289;g13e2842956b_1_94"/>
          <p:cNvGraphicFramePr/>
          <p:nvPr/>
        </p:nvGraphicFramePr>
        <p:xfrm>
          <a:off x="1614650" y="1529738"/>
          <a:ext cx="3000000" cy="3000000"/>
        </p:xfrm>
        <a:graphic>
          <a:graphicData uri="http://schemas.openxmlformats.org/drawingml/2006/table">
            <a:tbl>
              <a:tblPr>
                <a:noFill/>
                <a:tableStyleId>{9DDD6CB6-B720-4348-9D67-D68EA0B50458}</a:tableStyleId>
              </a:tblPr>
              <a:tblGrid>
                <a:gridCol w="2140175"/>
                <a:gridCol w="1336125"/>
                <a:gridCol w="1320375"/>
                <a:gridCol w="1414950"/>
                <a:gridCol w="1383425"/>
                <a:gridCol w="1367650"/>
              </a:tblGrid>
              <a:tr h="381000">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chemeClr val="lt1"/>
                          </a:solidFill>
                          <a:latin typeface="Dosis"/>
                          <a:ea typeface="Dosis"/>
                          <a:cs typeface="Dosis"/>
                          <a:sym typeface="Dosis"/>
                        </a:rPr>
                        <a:t>Model </a:t>
                      </a:r>
                      <a:endParaRPr b="1" sz="18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chemeClr val="lt1"/>
                          </a:solidFill>
                          <a:latin typeface="Dosis"/>
                          <a:ea typeface="Dosis"/>
                          <a:cs typeface="Dosis"/>
                          <a:sym typeface="Dosis"/>
                        </a:rPr>
                        <a:t>Evaluation</a:t>
                      </a:r>
                      <a:endParaRPr b="1" sz="1800" u="none" cap="none" strike="noStrike">
                        <a:solidFill>
                          <a:schemeClr val="lt1"/>
                        </a:solidFill>
                        <a:latin typeface="Dosis"/>
                        <a:ea typeface="Dosis"/>
                        <a:cs typeface="Dosis"/>
                        <a:sym typeface="Dosis"/>
                      </a:endParaRPr>
                    </a:p>
                  </a:txBody>
                  <a:tcPr marT="91425" marB="91425" marR="91425" marL="91425">
                    <a:solidFill>
                      <a:srgbClr val="0198A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chemeClr val="dk1"/>
                          </a:solidFill>
                          <a:latin typeface="Dosis"/>
                          <a:ea typeface="Dosis"/>
                          <a:cs typeface="Dosis"/>
                          <a:sym typeface="Dosis"/>
                        </a:rPr>
                        <a:t>Accuracy</a:t>
                      </a:r>
                      <a:endParaRPr b="1" sz="1800" u="none" cap="none" strike="noStrike">
                        <a:latin typeface="Dosis"/>
                        <a:ea typeface="Dosis"/>
                        <a:cs typeface="Dosis"/>
                        <a:sym typeface="Dosis"/>
                      </a:endParaRPr>
                    </a:p>
                  </a:txBody>
                  <a:tcPr marT="91425" marB="91425" marR="91425" marL="91425">
                    <a:solidFill>
                      <a:srgbClr val="FCE5CD"/>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latin typeface="Dosis"/>
                          <a:ea typeface="Dosis"/>
                          <a:cs typeface="Dosis"/>
                          <a:sym typeface="Dosis"/>
                        </a:rPr>
                        <a:t>Precision </a:t>
                      </a:r>
                      <a:endParaRPr b="1" sz="1800" u="none" cap="none" strike="noStrike">
                        <a:latin typeface="Dosis"/>
                        <a:ea typeface="Dosis"/>
                        <a:cs typeface="Dosis"/>
                        <a:sym typeface="Dosis"/>
                      </a:endParaRPr>
                    </a:p>
                  </a:txBody>
                  <a:tcPr marT="91425" marB="91425" marR="91425" marL="91425">
                    <a:solidFill>
                      <a:srgbClr val="FCE5CD"/>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latin typeface="Dosis"/>
                          <a:ea typeface="Dosis"/>
                          <a:cs typeface="Dosis"/>
                          <a:sym typeface="Dosis"/>
                        </a:rPr>
                        <a:t>Recall </a:t>
                      </a:r>
                      <a:endParaRPr b="1" sz="1800" u="none" cap="none" strike="noStrike">
                        <a:latin typeface="Dosis"/>
                        <a:ea typeface="Dosis"/>
                        <a:cs typeface="Dosis"/>
                        <a:sym typeface="Dosis"/>
                      </a:endParaRPr>
                    </a:p>
                  </a:txBody>
                  <a:tcPr marT="91425" marB="91425" marR="91425" marL="91425">
                    <a:solidFill>
                      <a:srgbClr val="FCE5CD"/>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latin typeface="Dosis"/>
                          <a:ea typeface="Dosis"/>
                          <a:cs typeface="Dosis"/>
                          <a:sym typeface="Dosis"/>
                        </a:rPr>
                        <a:t>F1-Score </a:t>
                      </a:r>
                      <a:endParaRPr b="1" sz="1800" u="none" cap="none" strike="noStrike">
                        <a:latin typeface="Dosis"/>
                        <a:ea typeface="Dosis"/>
                        <a:cs typeface="Dosis"/>
                        <a:sym typeface="Dosis"/>
                      </a:endParaRPr>
                    </a:p>
                  </a:txBody>
                  <a:tcPr marT="91425" marB="91425" marR="91425" marL="91425">
                    <a:solidFill>
                      <a:srgbClr val="FCE5CD"/>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latin typeface="Dosis"/>
                          <a:ea typeface="Dosis"/>
                          <a:cs typeface="Dosis"/>
                          <a:sym typeface="Dosis"/>
                        </a:rPr>
                        <a:t>AUC </a:t>
                      </a:r>
                      <a:endParaRPr b="1" sz="1800" u="none" cap="none" strike="noStrike">
                        <a:latin typeface="Dosis"/>
                        <a:ea typeface="Dosis"/>
                        <a:cs typeface="Dosis"/>
                        <a:sym typeface="Dosis"/>
                      </a:endParaRPr>
                    </a:p>
                  </a:txBody>
                  <a:tcPr marT="91425" marB="91425" marR="91425" marL="91425">
                    <a:solidFill>
                      <a:srgbClr val="FCE5CD"/>
                    </a:solidFill>
                  </a:tcPr>
                </a:tc>
              </a:tr>
              <a:tr h="381000">
                <a:tc>
                  <a:txBody>
                    <a:bodyPr/>
                    <a:lstStyle/>
                    <a:p>
                      <a:pPr indent="0" lvl="0" marL="0" marR="0" rtl="0" algn="l">
                        <a:lnSpc>
                          <a:spcPct val="115000"/>
                        </a:lnSpc>
                        <a:spcBef>
                          <a:spcPts val="0"/>
                        </a:spcBef>
                        <a:spcAft>
                          <a:spcPts val="0"/>
                        </a:spcAft>
                        <a:buClr>
                          <a:srgbClr val="000000"/>
                        </a:buClr>
                        <a:buSzPts val="1800"/>
                        <a:buFont typeface="Arial"/>
                        <a:buNone/>
                      </a:pPr>
                      <a:r>
                        <a:rPr b="1" lang="en-US" sz="1800" u="none" cap="none" strike="noStrike">
                          <a:solidFill>
                            <a:schemeClr val="dk1"/>
                          </a:solidFill>
                          <a:latin typeface="Dosis"/>
                          <a:ea typeface="Dosis"/>
                          <a:cs typeface="Dosis"/>
                          <a:sym typeface="Dosis"/>
                        </a:rPr>
                        <a:t>Logistic Regression</a:t>
                      </a:r>
                      <a:endParaRPr b="1" sz="1800" u="none" cap="none" strike="noStrike">
                        <a:latin typeface="Dosis"/>
                        <a:ea typeface="Dosis"/>
                        <a:cs typeface="Dosis"/>
                        <a:sym typeface="Dosis"/>
                      </a:endParaRPr>
                    </a:p>
                  </a:txBody>
                  <a:tcPr marT="91425" marB="91425" marR="91425" marL="91425">
                    <a:solidFill>
                      <a:srgbClr val="FCE5CD"/>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0.78</a:t>
                      </a:r>
                      <a:endParaRPr sz="1800" u="none" cap="none" strike="noStrike">
                        <a:latin typeface="Dosis"/>
                        <a:ea typeface="Dosis"/>
                        <a:cs typeface="Dosis"/>
                        <a:sym typeface="Dosi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0.42</a:t>
                      </a:r>
                      <a:endParaRPr sz="1800" u="none" cap="none" strike="noStrike">
                        <a:latin typeface="Dosis"/>
                        <a:ea typeface="Dosis"/>
                        <a:cs typeface="Dosis"/>
                        <a:sym typeface="Dosi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0.88</a:t>
                      </a:r>
                      <a:endParaRPr sz="1800" u="none" cap="none" strike="noStrike">
                        <a:latin typeface="Dosis"/>
                        <a:ea typeface="Dosis"/>
                        <a:cs typeface="Dosis"/>
                        <a:sym typeface="Dosi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0.57</a:t>
                      </a:r>
                      <a:endParaRPr sz="1800" u="none" cap="none" strike="noStrike">
                        <a:latin typeface="Dosis"/>
                        <a:ea typeface="Dosis"/>
                        <a:cs typeface="Dosis"/>
                        <a:sym typeface="Dosi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0.82</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15000"/>
                        </a:lnSpc>
                        <a:spcBef>
                          <a:spcPts val="0"/>
                        </a:spcBef>
                        <a:spcAft>
                          <a:spcPts val="0"/>
                        </a:spcAft>
                        <a:buClr>
                          <a:srgbClr val="000000"/>
                        </a:buClr>
                        <a:buSzPts val="1800"/>
                        <a:buFont typeface="Arial"/>
                        <a:buNone/>
                      </a:pPr>
                      <a:r>
                        <a:rPr b="1" lang="en-US" sz="1800" u="none" cap="none" strike="noStrike">
                          <a:solidFill>
                            <a:schemeClr val="dk1"/>
                          </a:solidFill>
                          <a:latin typeface="Dosis"/>
                          <a:ea typeface="Dosis"/>
                          <a:cs typeface="Dosis"/>
                          <a:sym typeface="Dosis"/>
                        </a:rPr>
                        <a:t>K-Nearest Neighbor</a:t>
                      </a:r>
                      <a:endParaRPr b="1" sz="1800" u="none" cap="none" strike="noStrike">
                        <a:latin typeface="Dosis"/>
                        <a:ea typeface="Dosis"/>
                        <a:cs typeface="Dosis"/>
                        <a:sym typeface="Dosis"/>
                      </a:endParaRPr>
                    </a:p>
                  </a:txBody>
                  <a:tcPr marT="91425" marB="91425" marR="91425" marL="91425">
                    <a:solidFill>
                      <a:srgbClr val="FCE5CD"/>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0.88</a:t>
                      </a:r>
                      <a:endParaRPr sz="1800" u="none" cap="none" strike="noStrike">
                        <a:latin typeface="Dosis"/>
                        <a:ea typeface="Dosis"/>
                        <a:cs typeface="Dosis"/>
                        <a:sym typeface="Dosi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0.58</a:t>
                      </a:r>
                      <a:endParaRPr sz="1800" u="none" cap="none" strike="noStrike">
                        <a:latin typeface="Dosis"/>
                        <a:ea typeface="Dosis"/>
                        <a:cs typeface="Dosis"/>
                        <a:sym typeface="Dosi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0.90</a:t>
                      </a:r>
                      <a:endParaRPr sz="1800" u="none" cap="none" strike="noStrike">
                        <a:latin typeface="Dosis"/>
                        <a:ea typeface="Dosis"/>
                        <a:cs typeface="Dosis"/>
                        <a:sym typeface="Dosi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0.71</a:t>
                      </a:r>
                      <a:endParaRPr sz="1800" u="none" cap="none" strike="noStrike">
                        <a:latin typeface="Dosis"/>
                        <a:ea typeface="Dosis"/>
                        <a:cs typeface="Dosis"/>
                        <a:sym typeface="Dosi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0.89</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15000"/>
                        </a:lnSpc>
                        <a:spcBef>
                          <a:spcPts val="0"/>
                        </a:spcBef>
                        <a:spcAft>
                          <a:spcPts val="0"/>
                        </a:spcAft>
                        <a:buClr>
                          <a:srgbClr val="000000"/>
                        </a:buClr>
                        <a:buSzPts val="1800"/>
                        <a:buFont typeface="Arial"/>
                        <a:buNone/>
                      </a:pPr>
                      <a:r>
                        <a:rPr b="1" lang="en-US" sz="1800" u="none" cap="none" strike="noStrike">
                          <a:solidFill>
                            <a:schemeClr val="dk1"/>
                          </a:solidFill>
                          <a:latin typeface="Dosis"/>
                          <a:ea typeface="Dosis"/>
                          <a:cs typeface="Dosis"/>
                          <a:sym typeface="Dosis"/>
                        </a:rPr>
                        <a:t>Decision Tree</a:t>
                      </a:r>
                      <a:endParaRPr b="1" sz="1800" u="none" cap="none" strike="noStrike">
                        <a:latin typeface="Dosis"/>
                        <a:ea typeface="Dosis"/>
                        <a:cs typeface="Dosis"/>
                        <a:sym typeface="Dosis"/>
                      </a:endParaRPr>
                    </a:p>
                  </a:txBody>
                  <a:tcPr marT="91425" marB="91425" marR="91425" marL="91425">
                    <a:solidFill>
                      <a:srgbClr val="FCE5CD"/>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0.89</a:t>
                      </a:r>
                      <a:endParaRPr sz="1800" u="none" cap="none" strike="noStrike">
                        <a:latin typeface="Dosis"/>
                        <a:ea typeface="Dosis"/>
                        <a:cs typeface="Dosis"/>
                        <a:sym typeface="Dosi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0.63</a:t>
                      </a:r>
                      <a:endParaRPr sz="1800" u="none" cap="none" strike="noStrike">
                        <a:latin typeface="Dosis"/>
                        <a:ea typeface="Dosis"/>
                        <a:cs typeface="Dosis"/>
                        <a:sym typeface="Dosi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0.74</a:t>
                      </a:r>
                      <a:endParaRPr sz="1800" u="none" cap="none" strike="noStrike">
                        <a:latin typeface="Dosis"/>
                        <a:ea typeface="Dosis"/>
                        <a:cs typeface="Dosis"/>
                        <a:sym typeface="Dosi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0.68</a:t>
                      </a:r>
                      <a:endParaRPr sz="1800" u="none" cap="none" strike="noStrike">
                        <a:latin typeface="Dosis"/>
                        <a:ea typeface="Dosis"/>
                        <a:cs typeface="Dosis"/>
                        <a:sym typeface="Dosi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0.83</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15000"/>
                        </a:lnSpc>
                        <a:spcBef>
                          <a:spcPts val="0"/>
                        </a:spcBef>
                        <a:spcAft>
                          <a:spcPts val="0"/>
                        </a:spcAft>
                        <a:buClr>
                          <a:srgbClr val="000000"/>
                        </a:buClr>
                        <a:buSzPts val="1800"/>
                        <a:buFont typeface="Arial"/>
                        <a:buNone/>
                      </a:pPr>
                      <a:r>
                        <a:rPr b="1" lang="en-US" sz="1800" u="none" cap="none" strike="noStrike">
                          <a:solidFill>
                            <a:schemeClr val="dk1"/>
                          </a:solidFill>
                          <a:latin typeface="Dosis"/>
                          <a:ea typeface="Dosis"/>
                          <a:cs typeface="Dosis"/>
                          <a:sym typeface="Dosis"/>
                        </a:rPr>
                        <a:t>Random Forest</a:t>
                      </a:r>
                      <a:endParaRPr b="1" sz="1800" u="none" cap="none" strike="noStrike">
                        <a:latin typeface="Dosis"/>
                        <a:ea typeface="Dosis"/>
                        <a:cs typeface="Dosis"/>
                        <a:sym typeface="Dosis"/>
                      </a:endParaRPr>
                    </a:p>
                  </a:txBody>
                  <a:tcPr marT="91425" marB="91425" marR="91425" marL="91425">
                    <a:solidFill>
                      <a:srgbClr val="FCE5CD"/>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0.95</a:t>
                      </a:r>
                      <a:endParaRPr sz="1800" u="none" cap="none" strike="noStrike">
                        <a:latin typeface="Dosis"/>
                        <a:ea typeface="Dosis"/>
                        <a:cs typeface="Dosis"/>
                        <a:sym typeface="Dosi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0.88</a:t>
                      </a:r>
                      <a:endParaRPr sz="1800" u="none" cap="none" strike="noStrike">
                        <a:latin typeface="Dosis"/>
                        <a:ea typeface="Dosis"/>
                        <a:cs typeface="Dosis"/>
                        <a:sym typeface="Dosi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0.79</a:t>
                      </a:r>
                      <a:endParaRPr sz="1800" u="none" cap="none" strike="noStrike">
                        <a:latin typeface="Dosis"/>
                        <a:ea typeface="Dosis"/>
                        <a:cs typeface="Dosis"/>
                        <a:sym typeface="Dosi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0.83</a:t>
                      </a:r>
                      <a:endParaRPr sz="1800" u="none" cap="none" strike="noStrike">
                        <a:latin typeface="Dosis"/>
                        <a:ea typeface="Dosis"/>
                        <a:cs typeface="Dosis"/>
                        <a:sym typeface="Dosi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0.88</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15000"/>
                        </a:lnSpc>
                        <a:spcBef>
                          <a:spcPts val="0"/>
                        </a:spcBef>
                        <a:spcAft>
                          <a:spcPts val="0"/>
                        </a:spcAft>
                        <a:buClr>
                          <a:srgbClr val="000000"/>
                        </a:buClr>
                        <a:buSzPts val="1800"/>
                        <a:buFont typeface="Arial"/>
                        <a:buNone/>
                      </a:pPr>
                      <a:r>
                        <a:rPr b="1" lang="en-US" sz="1800" u="none" cap="none" strike="noStrike">
                          <a:solidFill>
                            <a:schemeClr val="dk1"/>
                          </a:solidFill>
                          <a:latin typeface="Dosis"/>
                          <a:ea typeface="Dosis"/>
                          <a:cs typeface="Dosis"/>
                          <a:sym typeface="Dosis"/>
                        </a:rPr>
                        <a:t>AdaBoost</a:t>
                      </a:r>
                      <a:endParaRPr b="1" sz="1800" u="none" cap="none" strike="noStrike">
                        <a:latin typeface="Dosis"/>
                        <a:ea typeface="Dosis"/>
                        <a:cs typeface="Dosis"/>
                        <a:sym typeface="Dosis"/>
                      </a:endParaRPr>
                    </a:p>
                  </a:txBody>
                  <a:tcPr marT="91425" marB="91425" marR="91425" marL="91425">
                    <a:solidFill>
                      <a:srgbClr val="FCE5CD"/>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0.90</a:t>
                      </a:r>
                      <a:endParaRPr sz="1800" u="none" cap="none" strike="noStrike">
                        <a:latin typeface="Dosis"/>
                        <a:ea typeface="Dosis"/>
                        <a:cs typeface="Dosis"/>
                        <a:sym typeface="Dosi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0.67</a:t>
                      </a:r>
                      <a:endParaRPr sz="1800" u="none" cap="none" strike="noStrike">
                        <a:latin typeface="Dosis"/>
                        <a:ea typeface="Dosis"/>
                        <a:cs typeface="Dosis"/>
                        <a:sym typeface="Dosi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0.80</a:t>
                      </a:r>
                      <a:endParaRPr sz="1800" u="none" cap="none" strike="noStrike">
                        <a:latin typeface="Dosis"/>
                        <a:ea typeface="Dosis"/>
                        <a:cs typeface="Dosis"/>
                        <a:sym typeface="Dosi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0.73</a:t>
                      </a:r>
                      <a:endParaRPr sz="1800" u="none" cap="none" strike="noStrike">
                        <a:latin typeface="Dosis"/>
                        <a:ea typeface="Dosis"/>
                        <a:cs typeface="Dosis"/>
                        <a:sym typeface="Dosi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0.86</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15000"/>
                        </a:lnSpc>
                        <a:spcBef>
                          <a:spcPts val="0"/>
                        </a:spcBef>
                        <a:spcAft>
                          <a:spcPts val="0"/>
                        </a:spcAft>
                        <a:buClr>
                          <a:srgbClr val="000000"/>
                        </a:buClr>
                        <a:buSzPts val="1800"/>
                        <a:buFont typeface="Arial"/>
                        <a:buNone/>
                      </a:pPr>
                      <a:r>
                        <a:rPr b="1" lang="en-US" sz="1800" u="none" cap="none" strike="noStrike">
                          <a:solidFill>
                            <a:schemeClr val="dk1"/>
                          </a:solidFill>
                          <a:latin typeface="Dosis"/>
                          <a:ea typeface="Dosis"/>
                          <a:cs typeface="Dosis"/>
                          <a:sym typeface="Dosis"/>
                        </a:rPr>
                        <a:t>XGBoost. </a:t>
                      </a:r>
                      <a:endParaRPr b="1" sz="1800" u="none" cap="none" strike="noStrike">
                        <a:latin typeface="Dosis"/>
                        <a:ea typeface="Dosis"/>
                        <a:cs typeface="Dosis"/>
                        <a:sym typeface="Dosis"/>
                      </a:endParaRPr>
                    </a:p>
                  </a:txBody>
                  <a:tcPr marT="91425" marB="91425" marR="91425" marL="91425">
                    <a:solidFill>
                      <a:srgbClr val="FCE5CD"/>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0.96</a:t>
                      </a:r>
                      <a:endParaRPr sz="1800" u="none" cap="none" strike="noStrike">
                        <a:latin typeface="Dosis"/>
                        <a:ea typeface="Dosis"/>
                        <a:cs typeface="Dosis"/>
                        <a:sym typeface="Dosi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0.90</a:t>
                      </a:r>
                      <a:endParaRPr sz="1800" u="none" cap="none" strike="noStrike">
                        <a:latin typeface="Dosis"/>
                        <a:ea typeface="Dosis"/>
                        <a:cs typeface="Dosis"/>
                        <a:sym typeface="Dosi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chemeClr val="lt1"/>
                          </a:solidFill>
                          <a:latin typeface="Dosis"/>
                          <a:ea typeface="Dosis"/>
                          <a:cs typeface="Dosis"/>
                          <a:sym typeface="Dosis"/>
                        </a:rPr>
                        <a:t>0.86</a:t>
                      </a:r>
                      <a:endParaRPr b="1" sz="1800" u="none" cap="none" strike="noStrike">
                        <a:solidFill>
                          <a:schemeClr val="lt1"/>
                        </a:solidFill>
                        <a:latin typeface="Dosis"/>
                        <a:ea typeface="Dosis"/>
                        <a:cs typeface="Dosis"/>
                        <a:sym typeface="Dosis"/>
                      </a:endParaRPr>
                    </a:p>
                  </a:txBody>
                  <a:tcPr marT="91425" marB="91425" marR="91425" marL="91425">
                    <a:solidFill>
                      <a:srgbClr val="FF9900"/>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0.88</a:t>
                      </a:r>
                      <a:endParaRPr sz="1800" u="none" cap="none" strike="noStrike">
                        <a:latin typeface="Dosis"/>
                        <a:ea typeface="Dosis"/>
                        <a:cs typeface="Dosis"/>
                        <a:sym typeface="Dosi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0.92</a:t>
                      </a:r>
                      <a:endParaRPr sz="1800" u="none" cap="none" strike="noStrike">
                        <a:latin typeface="Dosis"/>
                        <a:ea typeface="Dosis"/>
                        <a:cs typeface="Dosis"/>
                        <a:sym typeface="Dosis"/>
                      </a:endParaRPr>
                    </a:p>
                  </a:txBody>
                  <a:tcPr marT="91425" marB="91425" marR="91425" marL="91425"/>
                </a:tc>
              </a:tr>
            </a:tbl>
          </a:graphicData>
        </a:graphic>
      </p:graphicFrame>
      <p:sp>
        <p:nvSpPr>
          <p:cNvPr id="290" name="Google Shape;290;g13e2842956b_1_94"/>
          <p:cNvSpPr/>
          <p:nvPr/>
        </p:nvSpPr>
        <p:spPr>
          <a:xfrm>
            <a:off x="6543100" y="1296300"/>
            <a:ext cx="1150800" cy="3941400"/>
          </a:xfrm>
          <a:prstGeom prst="roundRect">
            <a:avLst>
              <a:gd fmla="val 16667" name="adj"/>
            </a:avLst>
          </a:prstGeom>
          <a:no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g13e2842956b_1_94"/>
          <p:cNvSpPr/>
          <p:nvPr/>
        </p:nvSpPr>
        <p:spPr>
          <a:xfrm>
            <a:off x="1429350" y="4428400"/>
            <a:ext cx="9333300" cy="699000"/>
          </a:xfrm>
          <a:prstGeom prst="roundRect">
            <a:avLst>
              <a:gd fmla="val 16667" name="adj"/>
            </a:avLst>
          </a:prstGeom>
          <a:no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g13e2842956b_1_94"/>
          <p:cNvSpPr txBox="1"/>
          <p:nvPr/>
        </p:nvSpPr>
        <p:spPr>
          <a:xfrm>
            <a:off x="1041725" y="900650"/>
            <a:ext cx="10533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000"/>
              <a:buFont typeface="Arial"/>
              <a:buNone/>
            </a:pPr>
            <a:r>
              <a:rPr b="1" i="0" lang="en-US" sz="2000" u="none" cap="none" strike="noStrike">
                <a:solidFill>
                  <a:schemeClr val="dk1"/>
                </a:solidFill>
                <a:latin typeface="Dosis"/>
                <a:ea typeface="Dosis"/>
                <a:cs typeface="Dosis"/>
                <a:sym typeface="Dosis"/>
              </a:rPr>
              <a:t>Nilai matrix setelah dilakukan Hyperparameter Tuning:</a:t>
            </a:r>
            <a:endParaRPr b="1" i="0" sz="3000" u="none" cap="none" strike="noStrike">
              <a:solidFill>
                <a:schemeClr val="dk1"/>
              </a:solidFill>
              <a:latin typeface="Arial"/>
              <a:ea typeface="Arial"/>
              <a:cs typeface="Arial"/>
              <a:sym typeface="Arial"/>
            </a:endParaRPr>
          </a:p>
        </p:txBody>
      </p:sp>
      <p:sp>
        <p:nvSpPr>
          <p:cNvPr id="293" name="Google Shape;293;g13e2842956b_1_94"/>
          <p:cNvSpPr txBox="1"/>
          <p:nvPr/>
        </p:nvSpPr>
        <p:spPr>
          <a:xfrm>
            <a:off x="1041725" y="5459950"/>
            <a:ext cx="105330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100"/>
              <a:buFont typeface="Arial"/>
              <a:buNone/>
            </a:pPr>
            <a:r>
              <a:rPr b="0" i="0" lang="en-US" sz="2000" u="none" cap="none" strike="noStrike">
                <a:solidFill>
                  <a:schemeClr val="dk1"/>
                </a:solidFill>
                <a:latin typeface="Dosis"/>
                <a:ea typeface="Dosis"/>
                <a:cs typeface="Dosis"/>
                <a:sym typeface="Dosis"/>
              </a:rPr>
              <a:t>Evaluasi model menggunakan XGBoost cenderung menghasilkan nilai yang tinggi di semua matriks, baik itu Accuracy, Precision, F1-Score, AUC, dan terutama matrix Recall sebagai business matrix utama. </a:t>
            </a:r>
            <a:endParaRPr b="0" i="0" sz="20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13e6e1256df_0_0"/>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Confusion Matrix</a:t>
            </a:r>
            <a:endParaRPr b="1" i="0" sz="3200" u="none" cap="none" strike="noStrike">
              <a:solidFill>
                <a:srgbClr val="0198A3"/>
              </a:solidFill>
              <a:latin typeface="Montserrat"/>
              <a:ea typeface="Montserrat"/>
              <a:cs typeface="Montserrat"/>
              <a:sym typeface="Montserrat"/>
            </a:endParaRPr>
          </a:p>
        </p:txBody>
      </p:sp>
      <p:graphicFrame>
        <p:nvGraphicFramePr>
          <p:cNvPr id="299" name="Google Shape;299;g13e6e1256df_0_0"/>
          <p:cNvGraphicFramePr/>
          <p:nvPr/>
        </p:nvGraphicFramePr>
        <p:xfrm>
          <a:off x="2627388" y="2367025"/>
          <a:ext cx="3000000" cy="3000000"/>
        </p:xfrm>
        <a:graphic>
          <a:graphicData uri="http://schemas.openxmlformats.org/drawingml/2006/table">
            <a:tbl>
              <a:tblPr>
                <a:noFill/>
                <a:tableStyleId>{9DDD6CB6-B720-4348-9D67-D68EA0B50458}</a:tableStyleId>
              </a:tblPr>
              <a:tblGrid>
                <a:gridCol w="1433825"/>
                <a:gridCol w="1433825"/>
                <a:gridCol w="1429300"/>
              </a:tblGrid>
              <a:tr h="742900">
                <a:tc>
                  <a:txBody>
                    <a:bodyPr/>
                    <a:lstStyle/>
                    <a:p>
                      <a:pPr indent="0" lvl="0" marL="0" marR="0" rtl="0" algn="ctr">
                        <a:lnSpc>
                          <a:spcPct val="100000"/>
                        </a:lnSpc>
                        <a:spcBef>
                          <a:spcPts val="0"/>
                        </a:spcBef>
                        <a:spcAft>
                          <a:spcPts val="0"/>
                        </a:spcAft>
                        <a:buClr>
                          <a:srgbClr val="000000"/>
                        </a:buClr>
                        <a:buSzPts val="1800"/>
                        <a:buFont typeface="Arial"/>
                        <a:buNone/>
                      </a:pPr>
                      <a:r>
                        <a:t/>
                      </a:r>
                      <a:endParaRPr b="1" sz="18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Positif</a:t>
                      </a:r>
                      <a:endParaRPr b="1"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Negatif</a:t>
                      </a:r>
                      <a:endParaRPr b="1" sz="1600" u="none" cap="none" strike="noStrike"/>
                    </a:p>
                  </a:txBody>
                  <a:tcPr marT="91425" marB="91425" marR="91425" marL="91425"/>
                </a:tc>
              </a:tr>
              <a:tr h="742900">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Positif</a:t>
                      </a:r>
                      <a:endParaRPr b="1"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t>1313</a:t>
                      </a:r>
                      <a:endParaRPr b="1" sz="2000" u="none" cap="none" strike="noStrike"/>
                    </a:p>
                  </a:txBody>
                  <a:tcPr marT="91425" marB="91425" marR="91425" marL="91425">
                    <a:solidFill>
                      <a:srgbClr val="CC4125"/>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t>36</a:t>
                      </a:r>
                      <a:endParaRPr b="1" sz="2000" u="none" cap="none" strike="noStrike"/>
                    </a:p>
                  </a:txBody>
                  <a:tcPr marT="91425" marB="91425" marR="91425" marL="91425">
                    <a:solidFill>
                      <a:srgbClr val="E6B8AF"/>
                    </a:solidFill>
                  </a:tcPr>
                </a:tc>
              </a:tr>
              <a:tr h="714350">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Negatif</a:t>
                      </a:r>
                      <a:endParaRPr b="1"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t>26</a:t>
                      </a:r>
                      <a:endParaRPr b="1" sz="2000" u="none" cap="none" strike="noStrike"/>
                    </a:p>
                  </a:txBody>
                  <a:tcPr marT="91425" marB="91425" marR="91425" marL="91425">
                    <a:solidFill>
                      <a:srgbClr val="F4CCCC"/>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t>230</a:t>
                      </a:r>
                      <a:endParaRPr b="1" sz="2000" u="none" cap="none" strike="noStrike"/>
                    </a:p>
                  </a:txBody>
                  <a:tcPr marT="91425" marB="91425" marR="91425" marL="91425">
                    <a:solidFill>
                      <a:srgbClr val="E06666"/>
                    </a:solidFill>
                  </a:tcPr>
                </a:tc>
              </a:tr>
            </a:tbl>
          </a:graphicData>
        </a:graphic>
      </p:graphicFrame>
      <p:cxnSp>
        <p:nvCxnSpPr>
          <p:cNvPr id="300" name="Google Shape;300;g13e6e1256df_0_0"/>
          <p:cNvCxnSpPr/>
          <p:nvPr/>
        </p:nvCxnSpPr>
        <p:spPr>
          <a:xfrm>
            <a:off x="2633275" y="2378475"/>
            <a:ext cx="1419000" cy="725100"/>
          </a:xfrm>
          <a:prstGeom prst="straightConnector1">
            <a:avLst/>
          </a:prstGeom>
          <a:noFill/>
          <a:ln cap="flat" cmpd="sng" w="9525">
            <a:solidFill>
              <a:schemeClr val="dk2"/>
            </a:solidFill>
            <a:prstDash val="solid"/>
            <a:round/>
            <a:headEnd len="sm" w="sm" type="none"/>
            <a:tailEnd len="sm" w="sm" type="none"/>
          </a:ln>
        </p:spPr>
      </p:cxnSp>
      <p:sp>
        <p:nvSpPr>
          <p:cNvPr id="301" name="Google Shape;301;g13e6e1256df_0_0"/>
          <p:cNvSpPr txBox="1"/>
          <p:nvPr/>
        </p:nvSpPr>
        <p:spPr>
          <a:xfrm>
            <a:off x="2846350" y="2290825"/>
            <a:ext cx="1419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Dosis"/>
                <a:ea typeface="Dosis"/>
                <a:cs typeface="Dosis"/>
                <a:sym typeface="Dosis"/>
              </a:rPr>
              <a:t>Predicted </a:t>
            </a:r>
            <a:endParaRPr b="0" i="0" sz="1400" u="none" cap="none" strike="noStrike">
              <a:solidFill>
                <a:srgbClr val="000000"/>
              </a:solidFill>
              <a:latin typeface="Dosis"/>
              <a:ea typeface="Dosis"/>
              <a:cs typeface="Dosis"/>
              <a:sym typeface="Dosis"/>
            </a:endParaRPr>
          </a:p>
        </p:txBody>
      </p:sp>
      <p:sp>
        <p:nvSpPr>
          <p:cNvPr id="302" name="Google Shape;302;g13e6e1256df_0_0"/>
          <p:cNvSpPr txBox="1"/>
          <p:nvPr/>
        </p:nvSpPr>
        <p:spPr>
          <a:xfrm>
            <a:off x="2320825" y="2721925"/>
            <a:ext cx="1419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Dosis"/>
                <a:ea typeface="Dosis"/>
                <a:cs typeface="Dosis"/>
                <a:sym typeface="Dosis"/>
              </a:rPr>
              <a:t>Actual</a:t>
            </a:r>
            <a:endParaRPr b="0" i="0" sz="1400" u="none" cap="none" strike="noStrike">
              <a:solidFill>
                <a:srgbClr val="000000"/>
              </a:solidFill>
              <a:latin typeface="Dosis"/>
              <a:ea typeface="Dosis"/>
              <a:cs typeface="Dosis"/>
              <a:sym typeface="Dosis"/>
            </a:endParaRPr>
          </a:p>
        </p:txBody>
      </p:sp>
      <p:sp>
        <p:nvSpPr>
          <p:cNvPr id="303" name="Google Shape;303;g13e6e1256df_0_0"/>
          <p:cNvSpPr txBox="1"/>
          <p:nvPr/>
        </p:nvSpPr>
        <p:spPr>
          <a:xfrm>
            <a:off x="7425550" y="2977475"/>
            <a:ext cx="3000000" cy="15897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800"/>
              <a:buFont typeface="Arial"/>
              <a:buNone/>
            </a:pPr>
            <a:r>
              <a:rPr b="0" i="0" lang="en-US" sz="1800" u="none" cap="none" strike="noStrike">
                <a:solidFill>
                  <a:schemeClr val="dk1"/>
                </a:solidFill>
                <a:latin typeface="Dosis"/>
                <a:ea typeface="Dosis"/>
                <a:cs typeface="Dosis"/>
                <a:sym typeface="Dosis"/>
              </a:rPr>
              <a:t>- True positive = 1313</a:t>
            </a:r>
            <a:endParaRPr b="0" i="0" sz="1800" u="none" cap="none" strike="noStrike">
              <a:solidFill>
                <a:schemeClr val="dk1"/>
              </a:solidFill>
              <a:latin typeface="Dosis"/>
              <a:ea typeface="Dosis"/>
              <a:cs typeface="Dosis"/>
              <a:sym typeface="Dosis"/>
            </a:endParaRPr>
          </a:p>
          <a:p>
            <a:pPr indent="0" lvl="0" marL="0" marR="0" rtl="0" algn="l">
              <a:lnSpc>
                <a:spcPct val="135714"/>
              </a:lnSpc>
              <a:spcBef>
                <a:spcPts val="0"/>
              </a:spcBef>
              <a:spcAft>
                <a:spcPts val="0"/>
              </a:spcAft>
              <a:buClr>
                <a:srgbClr val="000000"/>
              </a:buClr>
              <a:buSzPts val="1800"/>
              <a:buFont typeface="Arial"/>
              <a:buNone/>
            </a:pPr>
            <a:r>
              <a:rPr b="0" i="0" lang="en-US" sz="1800" u="none" cap="none" strike="noStrike">
                <a:solidFill>
                  <a:schemeClr val="dk1"/>
                </a:solidFill>
                <a:latin typeface="Dosis"/>
                <a:ea typeface="Dosis"/>
                <a:cs typeface="Dosis"/>
                <a:sym typeface="Dosis"/>
              </a:rPr>
              <a:t>- False Negative = 36</a:t>
            </a:r>
            <a:endParaRPr b="0" i="0" sz="1800" u="none" cap="none" strike="noStrike">
              <a:solidFill>
                <a:schemeClr val="dk1"/>
              </a:solidFill>
              <a:latin typeface="Dosis"/>
              <a:ea typeface="Dosis"/>
              <a:cs typeface="Dosis"/>
              <a:sym typeface="Dosis"/>
            </a:endParaRPr>
          </a:p>
          <a:p>
            <a:pPr indent="0" lvl="0" marL="0" marR="0" rtl="0" algn="l">
              <a:lnSpc>
                <a:spcPct val="135714"/>
              </a:lnSpc>
              <a:spcBef>
                <a:spcPts val="0"/>
              </a:spcBef>
              <a:spcAft>
                <a:spcPts val="0"/>
              </a:spcAft>
              <a:buClr>
                <a:srgbClr val="000000"/>
              </a:buClr>
              <a:buSzPts val="1800"/>
              <a:buFont typeface="Arial"/>
              <a:buNone/>
            </a:pPr>
            <a:r>
              <a:rPr b="0" i="0" lang="en-US" sz="1800" u="none" cap="none" strike="noStrike">
                <a:solidFill>
                  <a:schemeClr val="dk1"/>
                </a:solidFill>
                <a:latin typeface="Dosis"/>
                <a:ea typeface="Dosis"/>
                <a:cs typeface="Dosis"/>
                <a:sym typeface="Dosis"/>
              </a:rPr>
              <a:t>- False Positive = 26</a:t>
            </a:r>
            <a:endParaRPr b="0" i="0" sz="1800" u="none" cap="none" strike="noStrike">
              <a:solidFill>
                <a:schemeClr val="dk1"/>
              </a:solidFill>
              <a:latin typeface="Dosis"/>
              <a:ea typeface="Dosis"/>
              <a:cs typeface="Dosis"/>
              <a:sym typeface="Dosis"/>
            </a:endParaRPr>
          </a:p>
          <a:p>
            <a:pPr indent="0" lvl="0" marL="0" marR="0" rtl="0" algn="l">
              <a:lnSpc>
                <a:spcPct val="135714"/>
              </a:lnSpc>
              <a:spcBef>
                <a:spcPts val="0"/>
              </a:spcBef>
              <a:spcAft>
                <a:spcPts val="0"/>
              </a:spcAft>
              <a:buClr>
                <a:srgbClr val="000000"/>
              </a:buClr>
              <a:buSzPts val="1800"/>
              <a:buFont typeface="Arial"/>
              <a:buNone/>
            </a:pPr>
            <a:r>
              <a:rPr b="0" i="0" lang="en-US" sz="1800" u="none" cap="none" strike="noStrike">
                <a:solidFill>
                  <a:schemeClr val="dk1"/>
                </a:solidFill>
                <a:latin typeface="Dosis"/>
                <a:ea typeface="Dosis"/>
                <a:cs typeface="Dosis"/>
                <a:sym typeface="Dosis"/>
              </a:rPr>
              <a:t>- True Negative = 230</a:t>
            </a:r>
            <a:endParaRPr b="0" i="0" sz="1800" u="none" cap="none" strike="noStrike">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13e6e1256df_2_0"/>
          <p:cNvSpPr txBox="1"/>
          <p:nvPr/>
        </p:nvSpPr>
        <p:spPr>
          <a:xfrm>
            <a:off x="1022520" y="45139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Feature Selection</a:t>
            </a:r>
            <a:endParaRPr b="1" i="0" sz="3200" u="none" cap="none" strike="noStrike">
              <a:solidFill>
                <a:srgbClr val="0198A3"/>
              </a:solidFill>
              <a:latin typeface="Montserrat"/>
              <a:ea typeface="Montserrat"/>
              <a:cs typeface="Montserrat"/>
              <a:sym typeface="Montserrat"/>
            </a:endParaRPr>
          </a:p>
        </p:txBody>
      </p:sp>
      <p:sp>
        <p:nvSpPr>
          <p:cNvPr id="309" name="Google Shape;309;g13e6e1256df_2_0"/>
          <p:cNvSpPr txBox="1"/>
          <p:nvPr/>
        </p:nvSpPr>
        <p:spPr>
          <a:xfrm>
            <a:off x="1022525" y="1310750"/>
            <a:ext cx="103116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Dosis"/>
                <a:ea typeface="Dosis"/>
                <a:cs typeface="Dosis"/>
                <a:sym typeface="Dosis"/>
              </a:rPr>
              <a:t>Beberapa fitur yang dihapus dan tidak diikutsertakan dalam pemodelan. </a:t>
            </a:r>
            <a:endParaRPr sz="1900">
              <a:latin typeface="Dosis"/>
              <a:ea typeface="Dosis"/>
              <a:cs typeface="Dosis"/>
              <a:sym typeface="Dosis"/>
            </a:endParaRPr>
          </a:p>
          <a:p>
            <a:pPr indent="-349250" lvl="0" marL="457200" rtl="0" algn="just">
              <a:spcBef>
                <a:spcPts val="0"/>
              </a:spcBef>
              <a:spcAft>
                <a:spcPts val="0"/>
              </a:spcAft>
              <a:buSzPts val="1900"/>
              <a:buFont typeface="Dosis"/>
              <a:buAutoNum type="arabicPeriod"/>
            </a:pPr>
            <a:r>
              <a:rPr lang="en-US" sz="1900">
                <a:latin typeface="Dosis"/>
                <a:ea typeface="Dosis"/>
                <a:cs typeface="Dosis"/>
                <a:sym typeface="Dosis"/>
              </a:rPr>
              <a:t>PreferedPaymentMethod awalnya ingin dilakukan feature encoding. Akan tetapi, baik sebelum filakukan encoding, maupun sesudah dilakukan encoding, feature ini sama sekali tidak memberikan pengaruh yang significan terhadap score pemodelan. Pengaruh feature ini terhadap label sangat kecil atau mendekati nol. </a:t>
            </a:r>
            <a:endParaRPr sz="1900">
              <a:latin typeface="Dosis"/>
              <a:ea typeface="Dosis"/>
              <a:cs typeface="Dosis"/>
              <a:sym typeface="Dosis"/>
            </a:endParaRPr>
          </a:p>
          <a:p>
            <a:pPr indent="-349250" lvl="0" marL="457200" rtl="0" algn="l">
              <a:spcBef>
                <a:spcPts val="0"/>
              </a:spcBef>
              <a:spcAft>
                <a:spcPts val="0"/>
              </a:spcAft>
              <a:buSzPts val="1900"/>
              <a:buFont typeface="Dosis"/>
              <a:buAutoNum type="arabicPeriod"/>
            </a:pPr>
            <a:r>
              <a:rPr lang="en-US" sz="1900">
                <a:latin typeface="Dosis"/>
                <a:ea typeface="Dosis"/>
                <a:cs typeface="Dosis"/>
                <a:sym typeface="Dosis"/>
              </a:rPr>
              <a:t>Kolom categorical seperti PreferredLoginDevice, MaritalStatus, PreferedOrderCat dihapus karena sudah di encoding. fitur-fitur ini setelah di encoding memberikan pengaruh terhadap score model. </a:t>
            </a:r>
            <a:endParaRPr sz="1900">
              <a:latin typeface="Dosis"/>
              <a:ea typeface="Dosis"/>
              <a:cs typeface="Dosis"/>
              <a:sym typeface="Dosis"/>
            </a:endParaRPr>
          </a:p>
          <a:p>
            <a:pPr indent="-349250" lvl="0" marL="457200" rtl="0" algn="l">
              <a:spcBef>
                <a:spcPts val="0"/>
              </a:spcBef>
              <a:spcAft>
                <a:spcPts val="0"/>
              </a:spcAft>
              <a:buSzPts val="1900"/>
              <a:buFont typeface="Dosis"/>
              <a:buAutoNum type="arabicPeriod"/>
            </a:pPr>
            <a:r>
              <a:rPr lang="en-US" sz="1900">
                <a:latin typeface="Dosis"/>
                <a:ea typeface="Dosis"/>
                <a:cs typeface="Dosis"/>
                <a:sym typeface="Dosis"/>
              </a:rPr>
              <a:t>CustomerID tidak digunakan karena bukan fitur yang berarti (hanya informasi penambah)</a:t>
            </a:r>
            <a:endParaRPr sz="1900">
              <a:latin typeface="Dosis"/>
              <a:ea typeface="Dosis"/>
              <a:cs typeface="Dosis"/>
              <a:sym typeface="Dosis"/>
            </a:endParaRPr>
          </a:p>
          <a:p>
            <a:pPr indent="-349250" lvl="0" marL="457200" rtl="0" algn="l">
              <a:spcBef>
                <a:spcPts val="0"/>
              </a:spcBef>
              <a:spcAft>
                <a:spcPts val="0"/>
              </a:spcAft>
              <a:buSzPts val="1900"/>
              <a:buFont typeface="Dosis"/>
              <a:buAutoNum type="arabicPeriod"/>
            </a:pPr>
            <a:r>
              <a:rPr lang="en-US" sz="1900">
                <a:latin typeface="Dosis"/>
                <a:ea typeface="Dosis"/>
                <a:cs typeface="Dosis"/>
                <a:sym typeface="Dosis"/>
              </a:rPr>
              <a:t>Tenure, NumberOfDeviceRegistered, DaySinceLastOrder dihapus karena fitur ini telah ditransformasi. </a:t>
            </a:r>
            <a:endParaRPr sz="1900">
              <a:latin typeface="Dosis"/>
              <a:ea typeface="Dosis"/>
              <a:cs typeface="Dosis"/>
              <a:sym typeface="Dosis"/>
            </a:endParaRPr>
          </a:p>
          <a:p>
            <a:pPr indent="-349250" lvl="0" marL="457200" rtl="0" algn="l">
              <a:spcBef>
                <a:spcPts val="0"/>
              </a:spcBef>
              <a:spcAft>
                <a:spcPts val="0"/>
              </a:spcAft>
              <a:buSzPts val="1900"/>
              <a:buFont typeface="Dosis"/>
              <a:buAutoNum type="arabicPeriod"/>
            </a:pPr>
            <a:r>
              <a:rPr lang="en-US" sz="1900">
                <a:latin typeface="Dosis"/>
                <a:ea typeface="Dosis"/>
                <a:cs typeface="Dosis"/>
                <a:sym typeface="Dosis"/>
              </a:rPr>
              <a:t>CashbackAmount, OrderAmountHikeFromlastYear, CouponUsed, Gender dihapus karena pengaruhnya terhadap model ML sangat kecil dan menurunkan performa dari model yang sudah dibuat. Ketika fitur ini telah dihapus, score model mulai normal dan lebih baik. </a:t>
            </a:r>
            <a:endParaRPr sz="1900">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descr="A picture containing drawing&#10;&#10;Description automatically generated" id="314" name="Google Shape;314;g13e6e1256df_0_63"/>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315" name="Google Shape;315;g13e6e1256df_0_63"/>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SzPts val="990"/>
              <a:buNone/>
            </a:pPr>
            <a:r>
              <a:rPr lang="en-US" sz="4800"/>
              <a:t>Business Insight </a:t>
            </a:r>
            <a:endParaRPr sz="4800"/>
          </a:p>
          <a:p>
            <a:pPr indent="0" lvl="0" marL="0" rtl="0" algn="ctr">
              <a:spcBef>
                <a:spcPts val="0"/>
              </a:spcBef>
              <a:spcAft>
                <a:spcPts val="0"/>
              </a:spcAft>
              <a:buSzPts val="990"/>
              <a:buNone/>
            </a:pPr>
            <a:r>
              <a:rPr lang="en-US" sz="4800"/>
              <a:t>and Recommendation</a:t>
            </a:r>
            <a:endParaRPr sz="4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g13e2842956b_1_36"/>
          <p:cNvSpPr txBox="1"/>
          <p:nvPr/>
        </p:nvSpPr>
        <p:spPr>
          <a:xfrm>
            <a:off x="8655675" y="1398075"/>
            <a:ext cx="3329100" cy="3693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15000"/>
              </a:lnSpc>
              <a:spcBef>
                <a:spcPts val="0"/>
              </a:spcBef>
              <a:spcAft>
                <a:spcPts val="0"/>
              </a:spcAft>
              <a:buClr>
                <a:schemeClr val="dk1"/>
              </a:buClr>
              <a:buSzPts val="1400"/>
              <a:buFont typeface="Dosis"/>
              <a:buChar char="-"/>
            </a:pPr>
            <a:r>
              <a:t/>
            </a:r>
            <a:endParaRPr b="0" i="0" sz="1800" u="none" cap="none" strike="noStrike">
              <a:solidFill>
                <a:schemeClr val="dk1"/>
              </a:solidFill>
              <a:latin typeface="Dosis"/>
              <a:ea typeface="Dosis"/>
              <a:cs typeface="Dosis"/>
              <a:sym typeface="Dosis"/>
            </a:endParaRPr>
          </a:p>
        </p:txBody>
      </p:sp>
      <p:sp>
        <p:nvSpPr>
          <p:cNvPr id="80" name="Google Shape;80;g13e2842956b_1_36"/>
          <p:cNvSpPr txBox="1"/>
          <p:nvPr/>
        </p:nvSpPr>
        <p:spPr>
          <a:xfrm>
            <a:off x="1113800" y="661875"/>
            <a:ext cx="4240200" cy="58239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rgbClr val="000000"/>
              </a:buClr>
              <a:buSzPts val="2000"/>
              <a:buFont typeface="Arial"/>
              <a:buNone/>
            </a:pPr>
            <a:r>
              <a:rPr b="1" i="0" lang="en-US" sz="1800" u="none" cap="none" strike="noStrike">
                <a:solidFill>
                  <a:schemeClr val="dk1"/>
                </a:solidFill>
                <a:latin typeface="Dosis"/>
                <a:ea typeface="Dosis"/>
                <a:cs typeface="Dosis"/>
                <a:sym typeface="Dosis"/>
              </a:rPr>
              <a:t>Prediction Features:</a:t>
            </a:r>
            <a:endParaRPr b="1"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CityTier</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WarehouseToHome</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HourSpendOnApp</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SatisfactionScore</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NumberOfAddress</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Complain  </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OrderCount </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CashbackAmount_normalisasi</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NumberOfDeviceRegistered_normalisasi </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DaySinceLastOrder_normalisasi</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std_Tenure </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std_WarehouseToHome </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MaritalStatus_Divorced </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MaritalStatus_Married  </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MaritalStatus_Single</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PreferredLoginDevice_Computer   </a:t>
            </a:r>
            <a:endParaRPr b="0" i="0" sz="1800" u="none" cap="none" strike="noStrike">
              <a:solidFill>
                <a:schemeClr val="dk1"/>
              </a:solidFill>
              <a:latin typeface="Dosis"/>
              <a:ea typeface="Dosis"/>
              <a:cs typeface="Dosis"/>
              <a:sym typeface="Dosis"/>
            </a:endParaRPr>
          </a:p>
        </p:txBody>
      </p:sp>
      <p:sp>
        <p:nvSpPr>
          <p:cNvPr id="81" name="Google Shape;81;g13e2842956b_1_36"/>
          <p:cNvSpPr txBox="1"/>
          <p:nvPr/>
        </p:nvSpPr>
        <p:spPr>
          <a:xfrm>
            <a:off x="5936050" y="661875"/>
            <a:ext cx="4926900" cy="5595000"/>
          </a:xfrm>
          <a:prstGeom prst="rect">
            <a:avLst/>
          </a:prstGeom>
          <a:noFill/>
          <a:ln>
            <a:noFill/>
          </a:ln>
        </p:spPr>
        <p:txBody>
          <a:bodyPr anchorCtr="0" anchor="t" bIns="91425" lIns="91425" spcFirstLastPara="1" rIns="91425" wrap="square" tIns="91425">
            <a:spAutoFit/>
          </a:bodyPr>
          <a:lstStyle/>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PreferredLoginDevice_Mobile Phone    </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PreferedOrderCat_Fashion              </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PreferedOrderCat_Grocery              </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PreferedOrderCat_Laptop &amp; Accessory   </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PreferedOrderCat_Mobile Phone         </a:t>
            </a:r>
            <a:endParaRPr b="0"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PreferedOrderCat_Others     </a:t>
            </a:r>
            <a:endParaRPr b="0" i="0" sz="1800" u="none" cap="none" strike="noStrike">
              <a:solidFill>
                <a:schemeClr val="dk1"/>
              </a:solidFill>
              <a:latin typeface="Dosis"/>
              <a:ea typeface="Dosis"/>
              <a:cs typeface="Dosis"/>
              <a:sym typeface="Dosis"/>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Dosis"/>
              <a:ea typeface="Dosis"/>
              <a:cs typeface="Dosis"/>
              <a:sym typeface="Dosis"/>
            </a:endParaRPr>
          </a:p>
          <a:p>
            <a:pPr indent="0" lvl="0" marL="0" marR="0" rtl="0" algn="just">
              <a:lnSpc>
                <a:spcPct val="115000"/>
              </a:lnSpc>
              <a:spcBef>
                <a:spcPts val="0"/>
              </a:spcBef>
              <a:spcAft>
                <a:spcPts val="0"/>
              </a:spcAft>
              <a:buClr>
                <a:srgbClr val="000000"/>
              </a:buClr>
              <a:buSzPts val="1800"/>
              <a:buFont typeface="Arial"/>
              <a:buNone/>
            </a:pPr>
            <a:r>
              <a:rPr b="1" i="0" lang="en-US" sz="1800" u="none" cap="none" strike="noStrike">
                <a:solidFill>
                  <a:schemeClr val="dk1"/>
                </a:solidFill>
                <a:latin typeface="Dosis"/>
                <a:ea typeface="Dosis"/>
                <a:cs typeface="Dosis"/>
                <a:sym typeface="Dosis"/>
              </a:rPr>
              <a:t>Target Feature:</a:t>
            </a:r>
            <a:endParaRPr b="1"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Churn</a:t>
            </a:r>
            <a:endParaRPr b="0" i="0" sz="1800" u="none" cap="none" strike="noStrike">
              <a:solidFill>
                <a:schemeClr val="dk1"/>
              </a:solidFill>
              <a:latin typeface="Dosis"/>
              <a:ea typeface="Dosis"/>
              <a:cs typeface="Dosis"/>
              <a:sym typeface="Dosis"/>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rPr b="1" i="0" lang="en-US" sz="1800" u="none" cap="none" strike="noStrike">
                <a:solidFill>
                  <a:schemeClr val="dk1"/>
                </a:solidFill>
                <a:latin typeface="Dosis"/>
                <a:ea typeface="Dosis"/>
                <a:cs typeface="Dosis"/>
                <a:sym typeface="Dosis"/>
              </a:rPr>
              <a:t>Machine Learning Algorithm:</a:t>
            </a:r>
            <a:endParaRPr b="1" i="0" sz="1800" u="none" cap="none" strike="noStrike">
              <a:solidFill>
                <a:schemeClr val="dk1"/>
              </a:solidFill>
              <a:latin typeface="Dosis"/>
              <a:ea typeface="Dosis"/>
              <a:cs typeface="Dosis"/>
              <a:sym typeface="Dosis"/>
            </a:endParaRPr>
          </a:p>
          <a:p>
            <a:pPr indent="-317500" lvl="0" marL="457200" marR="0" rtl="0" algn="l">
              <a:lnSpc>
                <a:spcPct val="115000"/>
              </a:lnSpc>
              <a:spcBef>
                <a:spcPts val="0"/>
              </a:spcBef>
              <a:spcAft>
                <a:spcPts val="0"/>
              </a:spcAft>
              <a:buClr>
                <a:schemeClr val="dk1"/>
              </a:buClr>
              <a:buSzPts val="1400"/>
              <a:buFont typeface="Dosis"/>
              <a:buChar char="-"/>
            </a:pPr>
            <a:r>
              <a:rPr b="0" i="0" lang="en-US" sz="2000" u="none" cap="none" strike="noStrike">
                <a:solidFill>
                  <a:schemeClr val="dk1"/>
                </a:solidFill>
                <a:latin typeface="Dosis"/>
                <a:ea typeface="Dosis"/>
                <a:cs typeface="Dosis"/>
                <a:sym typeface="Dosis"/>
              </a:rPr>
              <a:t>Logistic Regression</a:t>
            </a:r>
            <a:endParaRPr b="0" i="0" sz="2000" u="none" cap="none" strike="noStrike">
              <a:solidFill>
                <a:schemeClr val="dk1"/>
              </a:solidFill>
              <a:latin typeface="Dosis"/>
              <a:ea typeface="Dosis"/>
              <a:cs typeface="Dosis"/>
              <a:sym typeface="Dosis"/>
            </a:endParaRPr>
          </a:p>
          <a:p>
            <a:pPr indent="-317500" lvl="0" marL="457200" marR="0" rtl="0" algn="l">
              <a:lnSpc>
                <a:spcPct val="115000"/>
              </a:lnSpc>
              <a:spcBef>
                <a:spcPts val="0"/>
              </a:spcBef>
              <a:spcAft>
                <a:spcPts val="0"/>
              </a:spcAft>
              <a:buClr>
                <a:schemeClr val="dk1"/>
              </a:buClr>
              <a:buSzPts val="1400"/>
              <a:buFont typeface="Dosis"/>
              <a:buChar char="-"/>
            </a:pPr>
            <a:r>
              <a:rPr b="0" i="0" lang="en-US" sz="1800" u="none" cap="none" strike="noStrike">
                <a:solidFill>
                  <a:schemeClr val="dk1"/>
                </a:solidFill>
                <a:latin typeface="Dosis"/>
                <a:ea typeface="Dosis"/>
                <a:cs typeface="Dosis"/>
                <a:sym typeface="Dosis"/>
              </a:rPr>
              <a:t>K-Nearest Neighbor</a:t>
            </a:r>
            <a:endParaRPr b="0" i="0" sz="1800" u="none" cap="none" strike="noStrike">
              <a:solidFill>
                <a:schemeClr val="dk1"/>
              </a:solidFill>
              <a:latin typeface="Dosis"/>
              <a:ea typeface="Dosis"/>
              <a:cs typeface="Dosis"/>
              <a:sym typeface="Dosis"/>
            </a:endParaRPr>
          </a:p>
          <a:p>
            <a:pPr indent="-317500" lvl="0" marL="457200" marR="0" rtl="0" algn="l">
              <a:lnSpc>
                <a:spcPct val="115000"/>
              </a:lnSpc>
              <a:spcBef>
                <a:spcPts val="0"/>
              </a:spcBef>
              <a:spcAft>
                <a:spcPts val="0"/>
              </a:spcAft>
              <a:buClr>
                <a:schemeClr val="dk1"/>
              </a:buClr>
              <a:buSzPts val="1400"/>
              <a:buFont typeface="Dosis"/>
              <a:buChar char="-"/>
            </a:pPr>
            <a:r>
              <a:rPr b="0" i="0" lang="en-US" sz="1800" u="none" cap="none" strike="noStrike">
                <a:solidFill>
                  <a:schemeClr val="dk1"/>
                </a:solidFill>
                <a:latin typeface="Dosis"/>
                <a:ea typeface="Dosis"/>
                <a:cs typeface="Dosis"/>
                <a:sym typeface="Dosis"/>
              </a:rPr>
              <a:t>Decision Tree</a:t>
            </a:r>
            <a:endParaRPr b="0" i="0" sz="1800" u="none" cap="none" strike="noStrike">
              <a:solidFill>
                <a:schemeClr val="dk1"/>
              </a:solidFill>
              <a:latin typeface="Dosis"/>
              <a:ea typeface="Dosis"/>
              <a:cs typeface="Dosis"/>
              <a:sym typeface="Dosis"/>
            </a:endParaRPr>
          </a:p>
          <a:p>
            <a:pPr indent="-317500" lvl="0" marL="457200" marR="0" rtl="0" algn="l">
              <a:lnSpc>
                <a:spcPct val="115000"/>
              </a:lnSpc>
              <a:spcBef>
                <a:spcPts val="0"/>
              </a:spcBef>
              <a:spcAft>
                <a:spcPts val="0"/>
              </a:spcAft>
              <a:buClr>
                <a:schemeClr val="dk1"/>
              </a:buClr>
              <a:buSzPts val="1400"/>
              <a:buFont typeface="Dosis"/>
              <a:buChar char="-"/>
            </a:pPr>
            <a:r>
              <a:rPr b="0" i="0" lang="en-US" sz="1800" u="none" cap="none" strike="noStrike">
                <a:solidFill>
                  <a:schemeClr val="dk1"/>
                </a:solidFill>
                <a:latin typeface="Dosis"/>
                <a:ea typeface="Dosis"/>
                <a:cs typeface="Dosis"/>
                <a:sym typeface="Dosis"/>
              </a:rPr>
              <a:t>Random Forest</a:t>
            </a:r>
            <a:endParaRPr b="0" i="0" sz="1800" u="none" cap="none" strike="noStrike">
              <a:solidFill>
                <a:schemeClr val="dk1"/>
              </a:solidFill>
              <a:latin typeface="Dosis"/>
              <a:ea typeface="Dosis"/>
              <a:cs typeface="Dosis"/>
              <a:sym typeface="Dosis"/>
            </a:endParaRPr>
          </a:p>
          <a:p>
            <a:pPr indent="-317500" lvl="0" marL="457200" marR="0" rtl="0" algn="l">
              <a:lnSpc>
                <a:spcPct val="115000"/>
              </a:lnSpc>
              <a:spcBef>
                <a:spcPts val="0"/>
              </a:spcBef>
              <a:spcAft>
                <a:spcPts val="0"/>
              </a:spcAft>
              <a:buClr>
                <a:schemeClr val="dk1"/>
              </a:buClr>
              <a:buSzPts val="1400"/>
              <a:buFont typeface="Dosis"/>
              <a:buChar char="-"/>
            </a:pPr>
            <a:r>
              <a:rPr b="0" i="0" lang="en-US" sz="1800" u="none" cap="none" strike="noStrike">
                <a:solidFill>
                  <a:schemeClr val="dk1"/>
                </a:solidFill>
                <a:latin typeface="Dosis"/>
                <a:ea typeface="Dosis"/>
                <a:cs typeface="Dosis"/>
                <a:sym typeface="Dosis"/>
              </a:rPr>
              <a:t>AdaBoost</a:t>
            </a:r>
            <a:endParaRPr b="0" i="0" sz="1800" u="none" cap="none" strike="noStrike">
              <a:solidFill>
                <a:schemeClr val="dk1"/>
              </a:solidFill>
              <a:latin typeface="Dosis"/>
              <a:ea typeface="Dosis"/>
              <a:cs typeface="Dosis"/>
              <a:sym typeface="Dosis"/>
            </a:endParaRPr>
          </a:p>
          <a:p>
            <a:pPr indent="-317500" lvl="0" marL="457200" marR="0" rtl="0" algn="l">
              <a:lnSpc>
                <a:spcPct val="115000"/>
              </a:lnSpc>
              <a:spcBef>
                <a:spcPts val="0"/>
              </a:spcBef>
              <a:spcAft>
                <a:spcPts val="0"/>
              </a:spcAft>
              <a:buClr>
                <a:schemeClr val="dk1"/>
              </a:buClr>
              <a:buSzPts val="1400"/>
              <a:buFont typeface="Dosis"/>
              <a:buChar char="-"/>
            </a:pPr>
            <a:r>
              <a:rPr b="0" i="0" lang="en-US" sz="1800" u="none" cap="none" strike="noStrike">
                <a:solidFill>
                  <a:schemeClr val="dk1"/>
                </a:solidFill>
                <a:latin typeface="Dosis"/>
                <a:ea typeface="Dosis"/>
                <a:cs typeface="Dosis"/>
                <a:sym typeface="Dosis"/>
              </a:rPr>
              <a:t>XGBoost. </a:t>
            </a:r>
            <a:endParaRPr b="0" i="0" sz="1800" u="none" cap="none" strike="noStrike">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13e5fef15d2_0_0"/>
          <p:cNvSpPr txBox="1"/>
          <p:nvPr>
            <p:ph type="title"/>
          </p:nvPr>
        </p:nvSpPr>
        <p:spPr>
          <a:xfrm>
            <a:off x="784050" y="288575"/>
            <a:ext cx="106239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SzPts val="990"/>
              <a:buNone/>
            </a:pPr>
            <a:r>
              <a:rPr lang="en-US" sz="3230">
                <a:solidFill>
                  <a:srgbClr val="FF9900"/>
                </a:solidFill>
              </a:rPr>
              <a:t>Churn by Tenure</a:t>
            </a:r>
            <a:endParaRPr sz="3230">
              <a:solidFill>
                <a:srgbClr val="FF9900"/>
              </a:solidFill>
            </a:endParaRPr>
          </a:p>
        </p:txBody>
      </p:sp>
      <p:pic>
        <p:nvPicPr>
          <p:cNvPr id="322" name="Google Shape;322;g13e5fef15d2_0_0"/>
          <p:cNvPicPr preferRelativeResize="0"/>
          <p:nvPr/>
        </p:nvPicPr>
        <p:blipFill>
          <a:blip r:embed="rId3">
            <a:alphaModFix/>
          </a:blip>
          <a:stretch>
            <a:fillRect/>
          </a:stretch>
        </p:blipFill>
        <p:spPr>
          <a:xfrm>
            <a:off x="787975" y="1550200"/>
            <a:ext cx="6176000" cy="4179025"/>
          </a:xfrm>
          <a:prstGeom prst="rect">
            <a:avLst/>
          </a:prstGeom>
          <a:noFill/>
          <a:ln>
            <a:noFill/>
          </a:ln>
        </p:spPr>
      </p:pic>
      <p:sp>
        <p:nvSpPr>
          <p:cNvPr id="323" name="Google Shape;323;g13e5fef15d2_0_0"/>
          <p:cNvSpPr txBox="1"/>
          <p:nvPr/>
        </p:nvSpPr>
        <p:spPr>
          <a:xfrm>
            <a:off x="7284075" y="1452600"/>
            <a:ext cx="4303800" cy="4285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800">
                <a:solidFill>
                  <a:schemeClr val="dk1"/>
                </a:solidFill>
                <a:latin typeface="Dosis"/>
                <a:ea typeface="Dosis"/>
                <a:cs typeface="Dosis"/>
                <a:sym typeface="Dosis"/>
              </a:rPr>
              <a:t>Churn cenderung terjadi pada customer dengan loyalitas yang rendah atau belum terlalu lama menggunakan layanan. kemungkinan customer dengan loyalitas rendah ini adalah customer yang hanya menikmati flash sale atau promo singkat, dll. Perlu dibuat fitur baru dalam layanan e-commerce seperti 'Gaining Poin or Coin' atau game mengumpulkan coin/poin tersebut yang nantinya dapat ditukar dengan voucher diskon, gratis ongkir dan lain sebagainya. sehingga dengan adanya fitur ini, dapat meningkatkan experience dari customer.</a:t>
            </a:r>
            <a:endParaRPr sz="1800">
              <a:solidFill>
                <a:schemeClr val="dk1"/>
              </a:solidFill>
              <a:latin typeface="Dosis"/>
              <a:ea typeface="Dosis"/>
              <a:cs typeface="Dosis"/>
              <a:sym typeface="Dosi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13e6e1256df_0_68"/>
          <p:cNvSpPr txBox="1"/>
          <p:nvPr>
            <p:ph type="title"/>
          </p:nvPr>
        </p:nvSpPr>
        <p:spPr>
          <a:xfrm>
            <a:off x="787975" y="288575"/>
            <a:ext cx="106239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SzPts val="990"/>
              <a:buNone/>
            </a:pPr>
            <a:r>
              <a:rPr lang="en-US" sz="3230">
                <a:solidFill>
                  <a:srgbClr val="FF9900"/>
                </a:solidFill>
              </a:rPr>
              <a:t>Kategori Produk yang Paling Banyak Diminati</a:t>
            </a:r>
            <a:endParaRPr sz="3230">
              <a:solidFill>
                <a:srgbClr val="FF9900"/>
              </a:solidFill>
            </a:endParaRPr>
          </a:p>
        </p:txBody>
      </p:sp>
      <p:sp>
        <p:nvSpPr>
          <p:cNvPr id="330" name="Google Shape;330;g13e6e1256df_0_68"/>
          <p:cNvSpPr txBox="1"/>
          <p:nvPr/>
        </p:nvSpPr>
        <p:spPr>
          <a:xfrm>
            <a:off x="787975" y="4635075"/>
            <a:ext cx="11004300" cy="1736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800">
                <a:solidFill>
                  <a:schemeClr val="dk1"/>
                </a:solidFill>
                <a:latin typeface="Dosis"/>
                <a:ea typeface="Dosis"/>
                <a:cs typeface="Dosis"/>
                <a:sym typeface="Dosis"/>
              </a:rPr>
              <a:t>Kategori laptop &amp; accessory dan mobile Phone menjadi yang paling banyak diburu. untuk kategori barang yang ingin dijual perlu ditingkatkan lagi atau diseimbangkan lagi. Seperti contohnya untuk fashion, dengan meningkatkan jumlah customer wanita diharapkan penjualan barang dengan kategori Fashion ini dapat ditingkatkan. atau barang dengan kategori others, dengan </a:t>
            </a:r>
            <a:r>
              <a:rPr b="1" lang="en-US" sz="1800">
                <a:solidFill>
                  <a:schemeClr val="dk1"/>
                </a:solidFill>
                <a:latin typeface="Dosis"/>
                <a:ea typeface="Dosis"/>
                <a:cs typeface="Dosis"/>
                <a:sym typeface="Dosis"/>
              </a:rPr>
              <a:t>melakukan marketing campaign seperti flash sale</a:t>
            </a:r>
            <a:r>
              <a:rPr lang="en-US" sz="1800">
                <a:solidFill>
                  <a:schemeClr val="dk1"/>
                </a:solidFill>
                <a:latin typeface="Dosis"/>
                <a:ea typeface="Dosis"/>
                <a:cs typeface="Dosis"/>
                <a:sym typeface="Dosis"/>
              </a:rPr>
              <a:t> diharapkan mampu menaikkan popularitas barang ini dan meningkatkan penjualannya, sehingga penjualan tidak hanya terfokus pada satu kategori saja.</a:t>
            </a:r>
            <a:endParaRPr sz="1800">
              <a:solidFill>
                <a:schemeClr val="dk1"/>
              </a:solidFill>
              <a:latin typeface="Dosis"/>
              <a:ea typeface="Dosis"/>
              <a:cs typeface="Dosis"/>
              <a:sym typeface="Dosis"/>
            </a:endParaRPr>
          </a:p>
        </p:txBody>
      </p:sp>
      <p:pic>
        <p:nvPicPr>
          <p:cNvPr id="331" name="Google Shape;331;g13e6e1256df_0_68"/>
          <p:cNvPicPr preferRelativeResize="0"/>
          <p:nvPr/>
        </p:nvPicPr>
        <p:blipFill>
          <a:blip r:embed="rId3">
            <a:alphaModFix/>
          </a:blip>
          <a:stretch>
            <a:fillRect/>
          </a:stretch>
        </p:blipFill>
        <p:spPr>
          <a:xfrm>
            <a:off x="2753300" y="1151925"/>
            <a:ext cx="6685389" cy="3383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13e6e1256df_0_76"/>
          <p:cNvSpPr txBox="1"/>
          <p:nvPr>
            <p:ph type="title"/>
          </p:nvPr>
        </p:nvSpPr>
        <p:spPr>
          <a:xfrm>
            <a:off x="914800" y="288575"/>
            <a:ext cx="3736500" cy="16518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SzPct val="30650"/>
              <a:buNone/>
            </a:pPr>
            <a:r>
              <a:rPr lang="en-US" sz="3230">
                <a:solidFill>
                  <a:srgbClr val="FF9900"/>
                </a:solidFill>
              </a:rPr>
              <a:t>Churn </a:t>
            </a:r>
            <a:endParaRPr sz="3230">
              <a:solidFill>
                <a:srgbClr val="FF9900"/>
              </a:solidFill>
            </a:endParaRPr>
          </a:p>
          <a:p>
            <a:pPr indent="0" lvl="0" marL="0" rtl="0" algn="l">
              <a:spcBef>
                <a:spcPts val="0"/>
              </a:spcBef>
              <a:spcAft>
                <a:spcPts val="0"/>
              </a:spcAft>
              <a:buSzPct val="30650"/>
              <a:buNone/>
            </a:pPr>
            <a:r>
              <a:rPr lang="en-US" sz="3230">
                <a:solidFill>
                  <a:srgbClr val="FF9900"/>
                </a:solidFill>
              </a:rPr>
              <a:t>by </a:t>
            </a:r>
            <a:endParaRPr sz="3230">
              <a:solidFill>
                <a:srgbClr val="FF9900"/>
              </a:solidFill>
            </a:endParaRPr>
          </a:p>
          <a:p>
            <a:pPr indent="0" lvl="0" marL="0" rtl="0" algn="l">
              <a:spcBef>
                <a:spcPts val="0"/>
              </a:spcBef>
              <a:spcAft>
                <a:spcPts val="0"/>
              </a:spcAft>
              <a:buSzPct val="30650"/>
              <a:buNone/>
            </a:pPr>
            <a:r>
              <a:rPr lang="en-US" sz="3230">
                <a:solidFill>
                  <a:srgbClr val="FF9900"/>
                </a:solidFill>
              </a:rPr>
              <a:t>Gender</a:t>
            </a:r>
            <a:endParaRPr sz="3230">
              <a:solidFill>
                <a:srgbClr val="FF9900"/>
              </a:solidFill>
            </a:endParaRPr>
          </a:p>
        </p:txBody>
      </p:sp>
      <p:sp>
        <p:nvSpPr>
          <p:cNvPr id="338" name="Google Shape;338;g13e6e1256df_0_76"/>
          <p:cNvSpPr txBox="1"/>
          <p:nvPr>
            <p:ph idx="1" type="body"/>
          </p:nvPr>
        </p:nvSpPr>
        <p:spPr>
          <a:xfrm>
            <a:off x="914800" y="3966475"/>
            <a:ext cx="10941300" cy="2577300"/>
          </a:xfrm>
          <a:prstGeom prst="rect">
            <a:avLst/>
          </a:prstGeom>
        </p:spPr>
        <p:txBody>
          <a:bodyPr anchorCtr="0" anchor="t" bIns="121900" lIns="121900" spcFirstLastPara="1" rIns="121900" wrap="square" tIns="121900">
            <a:noAutofit/>
          </a:bodyPr>
          <a:lstStyle/>
          <a:p>
            <a:pPr indent="0" lvl="0" marL="0" rtl="0" algn="just">
              <a:spcBef>
                <a:spcPts val="0"/>
              </a:spcBef>
              <a:spcAft>
                <a:spcPts val="0"/>
              </a:spcAft>
              <a:buNone/>
            </a:pPr>
            <a:r>
              <a:rPr lang="en-US" sz="1800">
                <a:latin typeface="Dosis"/>
                <a:ea typeface="Dosis"/>
                <a:cs typeface="Dosis"/>
                <a:sym typeface="Dosis"/>
              </a:rPr>
              <a:t>Jumlah Customer pria lebih banyak dibandingkan wanita, Jumlah customer pria yang chun juga lebih banyak dari wanita. Menurut artikel yang dikutip dari mag for woman, Wanita lebih suka berbelanja dan merupakan customer yang lebih baik dibandingkan pria. Salah satu alasan wanita menyukai 'shopping' atau berbelanja adalah naluri wanita yang selalu ingin mengumpulkan sesuatu. Pada case ini, jumlah customer wanita lebih sedikit dibandingkan pria, tetapi persentase yang churn justru lebih sedikit dari pria karena wanita memang lebih setia dalam hal berbelanja. Sedangkan pria dalam hal ini kemungkinan mereka hanya mengejar promo dan cashback dari e-commerce ketika berbelanja. </a:t>
            </a:r>
            <a:r>
              <a:rPr b="1" lang="en-US" sz="1800">
                <a:latin typeface="Dosis"/>
                <a:ea typeface="Dosis"/>
                <a:cs typeface="Dosis"/>
                <a:sym typeface="Dosis"/>
              </a:rPr>
              <a:t>Perlu dilakukan marketing campaign untuk menarik wanita dan menambah produk2 yang dapat menarik wanita untuk berbelanja pada platform kita.</a:t>
            </a:r>
            <a:endParaRPr b="1" sz="1800">
              <a:latin typeface="Dosis"/>
              <a:ea typeface="Dosis"/>
              <a:cs typeface="Dosis"/>
              <a:sym typeface="Dosis"/>
            </a:endParaRPr>
          </a:p>
        </p:txBody>
      </p:sp>
      <p:pic>
        <p:nvPicPr>
          <p:cNvPr id="339" name="Google Shape;339;g13e6e1256df_0_76"/>
          <p:cNvPicPr preferRelativeResize="0"/>
          <p:nvPr/>
        </p:nvPicPr>
        <p:blipFill>
          <a:blip r:embed="rId3">
            <a:alphaModFix/>
          </a:blip>
          <a:stretch>
            <a:fillRect/>
          </a:stretch>
        </p:blipFill>
        <p:spPr>
          <a:xfrm>
            <a:off x="3666050" y="363700"/>
            <a:ext cx="6162499" cy="3744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13e6e1256df_0_84"/>
          <p:cNvSpPr txBox="1"/>
          <p:nvPr>
            <p:ph type="title"/>
          </p:nvPr>
        </p:nvSpPr>
        <p:spPr>
          <a:xfrm>
            <a:off x="787975" y="288575"/>
            <a:ext cx="106239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SzPts val="990"/>
              <a:buNone/>
            </a:pPr>
            <a:r>
              <a:rPr lang="en-US" sz="3230">
                <a:solidFill>
                  <a:srgbClr val="FF9900"/>
                </a:solidFill>
              </a:rPr>
              <a:t>Churn by Complain</a:t>
            </a:r>
            <a:endParaRPr sz="3230">
              <a:solidFill>
                <a:srgbClr val="FF9900"/>
              </a:solidFill>
            </a:endParaRPr>
          </a:p>
        </p:txBody>
      </p:sp>
      <p:sp>
        <p:nvSpPr>
          <p:cNvPr id="346" name="Google Shape;346;g13e6e1256df_0_84"/>
          <p:cNvSpPr txBox="1"/>
          <p:nvPr/>
        </p:nvSpPr>
        <p:spPr>
          <a:xfrm>
            <a:off x="867500" y="4545700"/>
            <a:ext cx="10988100" cy="2055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800">
                <a:solidFill>
                  <a:schemeClr val="dk1"/>
                </a:solidFill>
                <a:latin typeface="Dosis"/>
                <a:ea typeface="Dosis"/>
                <a:cs typeface="Dosis"/>
                <a:sym typeface="Dosis"/>
              </a:rPr>
              <a:t>Customer yang melakukan complain memiliki persentase 31.67% terhadap customer yang churn sehingga </a:t>
            </a:r>
            <a:r>
              <a:rPr b="1" lang="en-US" sz="1800">
                <a:solidFill>
                  <a:schemeClr val="dk1"/>
                </a:solidFill>
                <a:latin typeface="Dosis"/>
                <a:ea typeface="Dosis"/>
                <a:cs typeface="Dosis"/>
                <a:sym typeface="Dosis"/>
              </a:rPr>
              <a:t>dibutuhkan perbaikan dalam penanganan complain (resolve complain)</a:t>
            </a:r>
            <a:r>
              <a:rPr lang="en-US" sz="1800">
                <a:solidFill>
                  <a:schemeClr val="dk1"/>
                </a:solidFill>
                <a:latin typeface="Dosis"/>
                <a:ea typeface="Dosis"/>
                <a:cs typeface="Dosis"/>
                <a:sym typeface="Dosis"/>
              </a:rPr>
              <a:t>. </a:t>
            </a:r>
            <a:r>
              <a:rPr lang="en-US" sz="1800">
                <a:solidFill>
                  <a:schemeClr val="dk1"/>
                </a:solidFill>
                <a:latin typeface="Dosis"/>
                <a:ea typeface="Dosis"/>
                <a:cs typeface="Dosis"/>
                <a:sym typeface="Dosis"/>
              </a:rPr>
              <a:t>Jika komplain mereka tidak ditangani dengan baik, maka potensi customer yang complain dan belum churn akan churn pada waktunya karena faktor ketidakpuasan terhadap layanan kita.</a:t>
            </a:r>
            <a:r>
              <a:rPr lang="en-US" sz="1800">
                <a:solidFill>
                  <a:schemeClr val="dk1"/>
                </a:solidFill>
                <a:latin typeface="Dosis"/>
                <a:ea typeface="Dosis"/>
                <a:cs typeface="Dosis"/>
                <a:sym typeface="Dosis"/>
              </a:rPr>
              <a:t> Solusinya adalah bisa dengan membuat sistem bot untuk mengarahkan customer secara otomatis dan realtime bagaimana cara mengatasi masalah yang memang masih bisa diselesaikan oleh customer sendiri. Kemudian juga membuat fast call service untuk penanganan masalah yang kompleks dengan cepat. </a:t>
            </a:r>
            <a:endParaRPr sz="1800">
              <a:solidFill>
                <a:schemeClr val="dk1"/>
              </a:solidFill>
              <a:latin typeface="Dosis"/>
              <a:ea typeface="Dosis"/>
              <a:cs typeface="Dosis"/>
              <a:sym typeface="Dosis"/>
            </a:endParaRPr>
          </a:p>
        </p:txBody>
      </p:sp>
      <p:pic>
        <p:nvPicPr>
          <p:cNvPr id="347" name="Google Shape;347;g13e6e1256df_0_84"/>
          <p:cNvPicPr preferRelativeResize="0"/>
          <p:nvPr/>
        </p:nvPicPr>
        <p:blipFill>
          <a:blip r:embed="rId3">
            <a:alphaModFix/>
          </a:blip>
          <a:stretch>
            <a:fillRect/>
          </a:stretch>
        </p:blipFill>
        <p:spPr>
          <a:xfrm>
            <a:off x="2942558" y="1052063"/>
            <a:ext cx="6314742" cy="3493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13e6e1256df_0_106"/>
          <p:cNvSpPr txBox="1"/>
          <p:nvPr>
            <p:ph type="title"/>
          </p:nvPr>
        </p:nvSpPr>
        <p:spPr>
          <a:xfrm>
            <a:off x="787975" y="288575"/>
            <a:ext cx="10623900" cy="763500"/>
          </a:xfrm>
          <a:prstGeom prst="rect">
            <a:avLst/>
          </a:prstGeom>
          <a:ln>
            <a:noFill/>
          </a:ln>
        </p:spPr>
        <p:txBody>
          <a:bodyPr anchorCtr="0" anchor="t" bIns="121900" lIns="121900" spcFirstLastPara="1" rIns="121900" wrap="square" tIns="121900">
            <a:noAutofit/>
          </a:bodyPr>
          <a:lstStyle/>
          <a:p>
            <a:pPr indent="0" lvl="0" marL="0" rtl="0" algn="l">
              <a:lnSpc>
                <a:spcPct val="115000"/>
              </a:lnSpc>
              <a:spcBef>
                <a:spcPts val="700"/>
              </a:spcBef>
              <a:spcAft>
                <a:spcPts val="0"/>
              </a:spcAft>
              <a:buSzPts val="1100"/>
              <a:buNone/>
            </a:pPr>
            <a:r>
              <a:rPr lang="en-US" sz="3200">
                <a:solidFill>
                  <a:srgbClr val="FF9900"/>
                </a:solidFill>
              </a:rPr>
              <a:t>Tenure vs Cashback Amount</a:t>
            </a:r>
            <a:endParaRPr sz="3200">
              <a:solidFill>
                <a:srgbClr val="FF9900"/>
              </a:solidFill>
            </a:endParaRPr>
          </a:p>
          <a:p>
            <a:pPr indent="0" lvl="0" marL="0" rtl="0" algn="l">
              <a:spcBef>
                <a:spcPts val="700"/>
              </a:spcBef>
              <a:spcAft>
                <a:spcPts val="0"/>
              </a:spcAft>
              <a:buSzPts val="990"/>
              <a:buNone/>
            </a:pPr>
            <a:r>
              <a:t/>
            </a:r>
            <a:endParaRPr sz="3200">
              <a:solidFill>
                <a:srgbClr val="FF9900"/>
              </a:solidFill>
            </a:endParaRPr>
          </a:p>
        </p:txBody>
      </p:sp>
      <p:pic>
        <p:nvPicPr>
          <p:cNvPr id="354" name="Google Shape;354;g13e6e1256df_0_106"/>
          <p:cNvPicPr preferRelativeResize="0"/>
          <p:nvPr/>
        </p:nvPicPr>
        <p:blipFill>
          <a:blip r:embed="rId3">
            <a:alphaModFix/>
          </a:blip>
          <a:stretch>
            <a:fillRect/>
          </a:stretch>
        </p:blipFill>
        <p:spPr>
          <a:xfrm>
            <a:off x="3398176" y="1151837"/>
            <a:ext cx="5753738" cy="2990425"/>
          </a:xfrm>
          <a:prstGeom prst="rect">
            <a:avLst/>
          </a:prstGeom>
          <a:noFill/>
          <a:ln>
            <a:noFill/>
          </a:ln>
        </p:spPr>
      </p:pic>
      <p:sp>
        <p:nvSpPr>
          <p:cNvPr id="355" name="Google Shape;355;g13e6e1256df_0_106"/>
          <p:cNvSpPr txBox="1"/>
          <p:nvPr/>
        </p:nvSpPr>
        <p:spPr>
          <a:xfrm>
            <a:off x="962100" y="4242025"/>
            <a:ext cx="105156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800">
                <a:solidFill>
                  <a:srgbClr val="050505"/>
                </a:solidFill>
                <a:latin typeface="Dosis"/>
                <a:ea typeface="Dosis"/>
                <a:cs typeface="Dosis"/>
                <a:sym typeface="Dosis"/>
              </a:rPr>
              <a:t>Customer dengan kategori 'new user' atau user dengan lama menggunakan layanan &lt;=9 bulan adalah yang paling banyak churn dan mereka juga banyak menggunakan cashback. Hal ini kemungkinan karena customer baru ini hanya ingin menikmati cashback yang disediakan oleh e-commerce. </a:t>
            </a:r>
            <a:r>
              <a:rPr b="1" lang="en-US" sz="1800">
                <a:solidFill>
                  <a:srgbClr val="050505"/>
                </a:solidFill>
                <a:latin typeface="Dosis"/>
                <a:ea typeface="Dosis"/>
                <a:cs typeface="Dosis"/>
                <a:sym typeface="Dosis"/>
              </a:rPr>
              <a:t>Sebaiknya dibuat klasifikasi user berdasarkan lama nya menggunakan layanan e-commerce kita, agar lebih mudah menargetkan pemberian cashback terhadap customer.</a:t>
            </a:r>
            <a:r>
              <a:rPr lang="en-US" sz="1800">
                <a:solidFill>
                  <a:srgbClr val="050505"/>
                </a:solidFill>
                <a:latin typeface="Dosis"/>
                <a:ea typeface="Dosis"/>
                <a:cs typeface="Dosis"/>
                <a:sym typeface="Dosis"/>
              </a:rPr>
              <a:t> cashback sebaiknya diberikan untuk kategori experience user dan loyal user. sedangkan New user sebaiknya dibuat strategi lain untuk meningkatkan retensinya selain dengan memberikan cashback seperti fitur gaining point, games tabur tuai (contoh farming untuk mendapatkan coin/poin) dan lain sebagainya.</a:t>
            </a:r>
            <a:endParaRPr sz="1800">
              <a:solidFill>
                <a:srgbClr val="050505"/>
              </a:solidFill>
              <a:latin typeface="Dosis"/>
              <a:ea typeface="Dosis"/>
              <a:cs typeface="Dosis"/>
              <a:sym typeface="Dosi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g13e6e1256df_0_157"/>
          <p:cNvPicPr preferRelativeResize="0"/>
          <p:nvPr/>
        </p:nvPicPr>
        <p:blipFill>
          <a:blip r:embed="rId3">
            <a:alphaModFix/>
          </a:blip>
          <a:stretch>
            <a:fillRect/>
          </a:stretch>
        </p:blipFill>
        <p:spPr>
          <a:xfrm>
            <a:off x="1245875" y="404600"/>
            <a:ext cx="9900749" cy="6328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13e6e1256df_0_165"/>
          <p:cNvSpPr txBox="1"/>
          <p:nvPr/>
        </p:nvSpPr>
        <p:spPr>
          <a:xfrm>
            <a:off x="1182825" y="1828800"/>
            <a:ext cx="10247700" cy="3329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800">
                <a:solidFill>
                  <a:srgbClr val="050505"/>
                </a:solidFill>
                <a:highlight>
                  <a:schemeClr val="lt1"/>
                </a:highlight>
                <a:latin typeface="Dosis"/>
                <a:ea typeface="Dosis"/>
                <a:cs typeface="Dosis"/>
                <a:sym typeface="Dosis"/>
              </a:rPr>
              <a:t>Mayoritas dari customer yang menggunakan cashback adalah customer dengan lama menggunakan layanan kita kurang dari 21 bulan dan customer yang sudah memperoleh cashback lebih cenderung churn. Fenomena ini bisa menjadi pertimbangan dalam pemberian cashback kepada pelanggan. Sungguh disayangkan kita sudah mengalirkan dana operasional berupa cashback kepada pelanggan, dan pelanggan justru churn, karena pelanggan hanya ingin mengambil cashback selama melakukan pembelian di layanan e commerce kita. Terlihat jelas bahwa customer yang melakukan order hanya 1 kali, juga paling banyak menggunakan cashback. Kemungkinan memang customer ini hanya ingin mengambil keuntungan berupa cashback yang besar sebagai new user. Untuk melakukan akuisisi pelanggan baru, juga perlu mempertimbangkan bagaimana cara meningkatkan retensi mereka. Perlu adanya fitur farming/game yang hasilnya dapat ditukarkan dengan syarat, atau pengumpulan poin dari hasil pembelian produk dan lain-lain. dengan demikian, hal ini dapat meningkatkan retensi dan loyalitas dari new customer.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13e6e1256df_0_112"/>
          <p:cNvSpPr txBox="1"/>
          <p:nvPr>
            <p:ph type="title"/>
          </p:nvPr>
        </p:nvSpPr>
        <p:spPr>
          <a:xfrm>
            <a:off x="787975" y="288575"/>
            <a:ext cx="10623900" cy="763500"/>
          </a:xfrm>
          <a:prstGeom prst="rect">
            <a:avLst/>
          </a:prstGeom>
          <a:ln>
            <a:noFill/>
          </a:ln>
        </p:spPr>
        <p:txBody>
          <a:bodyPr anchorCtr="0" anchor="t" bIns="121900" lIns="121900" spcFirstLastPara="1" rIns="121900" wrap="square" tIns="121900">
            <a:noAutofit/>
          </a:bodyPr>
          <a:lstStyle/>
          <a:p>
            <a:pPr indent="0" lvl="0" marL="0" rtl="0" algn="l">
              <a:lnSpc>
                <a:spcPct val="115000"/>
              </a:lnSpc>
              <a:spcBef>
                <a:spcPts val="700"/>
              </a:spcBef>
              <a:spcAft>
                <a:spcPts val="700"/>
              </a:spcAft>
              <a:buSzPts val="1100"/>
              <a:buNone/>
            </a:pPr>
            <a:r>
              <a:rPr lang="en-US" sz="3200">
                <a:solidFill>
                  <a:srgbClr val="FF9900"/>
                </a:solidFill>
              </a:rPr>
              <a:t>OrderCount vs CouponUsed</a:t>
            </a:r>
            <a:endParaRPr sz="3200">
              <a:solidFill>
                <a:srgbClr val="FF9900"/>
              </a:solidFill>
            </a:endParaRPr>
          </a:p>
        </p:txBody>
      </p:sp>
      <p:sp>
        <p:nvSpPr>
          <p:cNvPr id="374" name="Google Shape;374;g13e6e1256df_0_112"/>
          <p:cNvSpPr txBox="1"/>
          <p:nvPr/>
        </p:nvSpPr>
        <p:spPr>
          <a:xfrm>
            <a:off x="8939450" y="1324325"/>
            <a:ext cx="2900700" cy="5241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n-US" sz="1800">
                <a:solidFill>
                  <a:schemeClr val="dk1"/>
                </a:solidFill>
                <a:latin typeface="Dosis"/>
                <a:ea typeface="Dosis"/>
                <a:cs typeface="Dosis"/>
                <a:sym typeface="Dosis"/>
              </a:rPr>
              <a:t>Semakin banyak jumlah pesanan/order, semakin banyak kupon yang digunakan oleh customer. Jadi, jumlah order produk itu sangat ditentukan oleh kupon yang kita berikan. Oleh karena itu, </a:t>
            </a:r>
            <a:r>
              <a:rPr b="1" lang="en-US" sz="1800">
                <a:solidFill>
                  <a:schemeClr val="dk1"/>
                </a:solidFill>
                <a:latin typeface="Dosis"/>
                <a:ea typeface="Dosis"/>
                <a:cs typeface="Dosis"/>
                <a:sym typeface="Dosis"/>
              </a:rPr>
              <a:t>kita harus sering memberikan kupon kepada customer dengan mempertimbangkan ROI, BEP, dll</a:t>
            </a:r>
            <a:r>
              <a:rPr lang="en-US" sz="1800">
                <a:solidFill>
                  <a:schemeClr val="dk1"/>
                </a:solidFill>
                <a:latin typeface="Dosis"/>
                <a:ea typeface="Dosis"/>
                <a:cs typeface="Dosis"/>
                <a:sym typeface="Dosis"/>
              </a:rPr>
              <a:t> agar customer tetap setia dan rutin dalam melakukan pemesanan produk.</a:t>
            </a:r>
            <a:endParaRPr sz="1800">
              <a:solidFill>
                <a:schemeClr val="dk1"/>
              </a:solidFill>
              <a:latin typeface="Dosis"/>
              <a:ea typeface="Dosis"/>
              <a:cs typeface="Dosis"/>
              <a:sym typeface="Dosis"/>
            </a:endParaRPr>
          </a:p>
          <a:p>
            <a:pPr indent="0" lvl="0" marL="0" rtl="0" algn="just">
              <a:lnSpc>
                <a:spcPct val="115000"/>
              </a:lnSpc>
              <a:spcBef>
                <a:spcPts val="0"/>
              </a:spcBef>
              <a:spcAft>
                <a:spcPts val="0"/>
              </a:spcAft>
              <a:buNone/>
            </a:pPr>
            <a:r>
              <a:t/>
            </a:r>
            <a:endParaRPr sz="1800">
              <a:solidFill>
                <a:schemeClr val="dk1"/>
              </a:solidFill>
              <a:latin typeface="Dosis"/>
              <a:ea typeface="Dosis"/>
              <a:cs typeface="Dosis"/>
              <a:sym typeface="Dosis"/>
            </a:endParaRPr>
          </a:p>
        </p:txBody>
      </p:sp>
      <p:pic>
        <p:nvPicPr>
          <p:cNvPr id="375" name="Google Shape;375;g13e6e1256df_0_112"/>
          <p:cNvPicPr preferRelativeResize="0"/>
          <p:nvPr/>
        </p:nvPicPr>
        <p:blipFill>
          <a:blip r:embed="rId3">
            <a:alphaModFix/>
          </a:blip>
          <a:stretch>
            <a:fillRect/>
          </a:stretch>
        </p:blipFill>
        <p:spPr>
          <a:xfrm>
            <a:off x="478075" y="1324325"/>
            <a:ext cx="8298100" cy="4856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13e6e1256df_0_118"/>
          <p:cNvSpPr txBox="1"/>
          <p:nvPr>
            <p:ph type="title"/>
          </p:nvPr>
        </p:nvSpPr>
        <p:spPr>
          <a:xfrm>
            <a:off x="7914700" y="1581350"/>
            <a:ext cx="4130700" cy="1620000"/>
          </a:xfrm>
          <a:prstGeom prst="rect">
            <a:avLst/>
          </a:prstGeom>
          <a:ln>
            <a:noFill/>
          </a:ln>
        </p:spPr>
        <p:txBody>
          <a:bodyPr anchorCtr="0" anchor="t" bIns="121900" lIns="121900" spcFirstLastPara="1" rIns="121900" wrap="square" tIns="121900">
            <a:noAutofit/>
          </a:bodyPr>
          <a:lstStyle/>
          <a:p>
            <a:pPr indent="0" lvl="0" marL="0" rtl="0" algn="l">
              <a:lnSpc>
                <a:spcPct val="115000"/>
              </a:lnSpc>
              <a:spcBef>
                <a:spcPts val="700"/>
              </a:spcBef>
              <a:spcAft>
                <a:spcPts val="0"/>
              </a:spcAft>
              <a:buSzPts val="1100"/>
              <a:buNone/>
            </a:pPr>
            <a:r>
              <a:rPr lang="en-US" sz="3200">
                <a:solidFill>
                  <a:srgbClr val="FF9900"/>
                </a:solidFill>
              </a:rPr>
              <a:t>CashbackAmount </a:t>
            </a:r>
            <a:endParaRPr sz="3200">
              <a:solidFill>
                <a:srgbClr val="FF9900"/>
              </a:solidFill>
            </a:endParaRPr>
          </a:p>
          <a:p>
            <a:pPr indent="0" lvl="0" marL="0" rtl="0" algn="l">
              <a:lnSpc>
                <a:spcPct val="115000"/>
              </a:lnSpc>
              <a:spcBef>
                <a:spcPts val="700"/>
              </a:spcBef>
              <a:spcAft>
                <a:spcPts val="700"/>
              </a:spcAft>
              <a:buSzPts val="1100"/>
              <a:buNone/>
            </a:pPr>
            <a:r>
              <a:rPr lang="en-US" sz="3200">
                <a:solidFill>
                  <a:srgbClr val="FF9900"/>
                </a:solidFill>
              </a:rPr>
              <a:t>vs OrderCount</a:t>
            </a:r>
            <a:endParaRPr sz="3200">
              <a:solidFill>
                <a:srgbClr val="FF9900"/>
              </a:solidFill>
            </a:endParaRPr>
          </a:p>
        </p:txBody>
      </p:sp>
      <p:sp>
        <p:nvSpPr>
          <p:cNvPr id="382" name="Google Shape;382;g13e6e1256df_0_118"/>
          <p:cNvSpPr txBox="1"/>
          <p:nvPr/>
        </p:nvSpPr>
        <p:spPr>
          <a:xfrm>
            <a:off x="664575" y="4745425"/>
            <a:ext cx="11190900" cy="1736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800">
                <a:solidFill>
                  <a:srgbClr val="050505"/>
                </a:solidFill>
                <a:latin typeface="Dosis"/>
                <a:ea typeface="Dosis"/>
                <a:cs typeface="Dosis"/>
                <a:sym typeface="Dosis"/>
              </a:rPr>
              <a:t>Jika dilihat berdasarkan jumlah ordernya, pengguna dengan order yang sedikit atau dapat dikatakan order count &lt; 4 cenderung melakukan churn dibanding customer yang sudah melakukan banyak order/pesanan/pembelian produk. Customer yang memiliki ordercount 1-2 cenderung churn, karena pada masa ini adalah masa akuisisi pelanggan baru. Perlu dilakukan strategi yang telah disebutkan di atas untuk meningkatkan retensi pelanggan dan experience dari user terhadap layanan e commerce kita.</a:t>
            </a:r>
            <a:endParaRPr sz="1800">
              <a:solidFill>
                <a:srgbClr val="050505"/>
              </a:solidFill>
              <a:latin typeface="Dosis"/>
              <a:ea typeface="Dosis"/>
              <a:cs typeface="Dosis"/>
              <a:sym typeface="Dosis"/>
            </a:endParaRPr>
          </a:p>
        </p:txBody>
      </p:sp>
      <p:pic>
        <p:nvPicPr>
          <p:cNvPr id="383" name="Google Shape;383;g13e6e1256df_0_118"/>
          <p:cNvPicPr preferRelativeResize="0"/>
          <p:nvPr/>
        </p:nvPicPr>
        <p:blipFill rotWithShape="1">
          <a:blip r:embed="rId3">
            <a:alphaModFix/>
          </a:blip>
          <a:srcRect b="0" l="0" r="0" t="6699"/>
          <a:stretch/>
        </p:blipFill>
        <p:spPr>
          <a:xfrm>
            <a:off x="664575" y="505600"/>
            <a:ext cx="7250125" cy="40990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13e5fef15d2_0_10"/>
          <p:cNvSpPr txBox="1"/>
          <p:nvPr>
            <p:ph type="title"/>
          </p:nvPr>
        </p:nvSpPr>
        <p:spPr>
          <a:xfrm>
            <a:off x="885350" y="34111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Kesimpulan </a:t>
            </a:r>
            <a:r>
              <a:rPr lang="en-US"/>
              <a:t>Business Insight and Recommendation</a:t>
            </a:r>
            <a:endParaRPr/>
          </a:p>
        </p:txBody>
      </p:sp>
      <p:sp>
        <p:nvSpPr>
          <p:cNvPr id="390" name="Google Shape;390;g13e5fef15d2_0_10"/>
          <p:cNvSpPr txBox="1"/>
          <p:nvPr>
            <p:ph idx="1" type="body"/>
          </p:nvPr>
        </p:nvSpPr>
        <p:spPr>
          <a:xfrm>
            <a:off x="415650" y="1877200"/>
            <a:ext cx="11360700" cy="4193700"/>
          </a:xfrm>
          <a:prstGeom prst="rect">
            <a:avLst/>
          </a:prstGeom>
        </p:spPr>
        <p:txBody>
          <a:bodyPr anchorCtr="0" anchor="t" bIns="121900" lIns="121900" spcFirstLastPara="1" rIns="121900" wrap="square" tIns="121900">
            <a:noAutofit/>
          </a:bodyPr>
          <a:lstStyle/>
          <a:p>
            <a:pPr indent="-342900" lvl="0" marL="457200" rtl="0" algn="just">
              <a:lnSpc>
                <a:spcPct val="135714"/>
              </a:lnSpc>
              <a:spcBef>
                <a:spcPts val="0"/>
              </a:spcBef>
              <a:spcAft>
                <a:spcPts val="0"/>
              </a:spcAft>
              <a:buSzPts val="1800"/>
              <a:buFont typeface="Dosis"/>
              <a:buChar char="-"/>
            </a:pPr>
            <a:r>
              <a:rPr lang="en-US" sz="1800">
                <a:latin typeface="Dosis"/>
                <a:ea typeface="Dosis"/>
                <a:cs typeface="Dosis"/>
                <a:sym typeface="Dosis"/>
              </a:rPr>
              <a:t>Karena Tenure merupakan feature terpenting dalam model, dan juga dilihat dari churn rate tertinggi ada di customer yg tenure nya rendah jadi bisa menggunakan strategi membuat fitur baru dalam layanan e-commerce seperti 'Gaining Poin or Coin' atau game mengumpulkan coin/poin tersebut yang nantinya dapat ditukar untuk meningkatkan rasa penasaran, experience dan ambisi dari customer sehingga dapat meningkatkan retensi dari pelanggan. Point/coin ini nantinya dapat ditukar dengan voucher gratis ongkir contohnya, atau cashback dan lain-lain. </a:t>
            </a:r>
            <a:endParaRPr sz="1800">
              <a:latin typeface="Dosis"/>
              <a:ea typeface="Dosis"/>
              <a:cs typeface="Dosis"/>
              <a:sym typeface="Dosis"/>
            </a:endParaRPr>
          </a:p>
          <a:p>
            <a:pPr indent="-342900" lvl="0" marL="457200" rtl="0" algn="just">
              <a:lnSpc>
                <a:spcPct val="135714"/>
              </a:lnSpc>
              <a:spcBef>
                <a:spcPts val="0"/>
              </a:spcBef>
              <a:spcAft>
                <a:spcPts val="0"/>
              </a:spcAft>
              <a:buSzPts val="1800"/>
              <a:buFont typeface="Dosis"/>
              <a:buChar char="-"/>
            </a:pPr>
            <a:r>
              <a:rPr lang="en-US" sz="1800">
                <a:latin typeface="Dosis"/>
                <a:ea typeface="Dosis"/>
                <a:cs typeface="Dosis"/>
                <a:sym typeface="Dosis"/>
              </a:rPr>
              <a:t>Semakin banyak jumlah pesanan/order, semakin banyak kupon yang digunakan oleh customer. jadi, jumlah order produk itu sangat ditentukan oleh kupon yang kita berikan, oleh karena itu kita harus tetap memberikan kupon kepada customer dengan mempertimbangkan ROI, BEP dll agar customer tetap setia dan rutin dalam melakukan pemesanan produk.</a:t>
            </a:r>
            <a:endParaRPr sz="1800">
              <a:latin typeface="Dosis"/>
              <a:ea typeface="Dosis"/>
              <a:cs typeface="Dosis"/>
              <a:sym typeface="Dosi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descr="A picture containing drawing&#10;&#10;Description automatically generated" id="86" name="Google Shape;86;g13e2842956b_0_82"/>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87" name="Google Shape;87;g13e2842956b_0_82"/>
          <p:cNvSpPr txBox="1"/>
          <p:nvPr/>
        </p:nvSpPr>
        <p:spPr>
          <a:xfrm>
            <a:off x="1041720" y="447017"/>
            <a:ext cx="73524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400" u="none" cap="none" strike="noStrike">
                <a:solidFill>
                  <a:srgbClr val="0198A3"/>
                </a:solidFill>
                <a:latin typeface="Montserrat"/>
                <a:ea typeface="Montserrat"/>
                <a:cs typeface="Montserrat"/>
                <a:sym typeface="Montserrat"/>
              </a:rPr>
              <a:t>Business Matrix </a:t>
            </a:r>
            <a:endParaRPr b="1" i="0" sz="3400" u="none" cap="none" strike="noStrike">
              <a:solidFill>
                <a:srgbClr val="0198A3"/>
              </a:solidFill>
              <a:latin typeface="Montserrat"/>
              <a:ea typeface="Montserrat"/>
              <a:cs typeface="Montserrat"/>
              <a:sym typeface="Montserrat"/>
            </a:endParaRPr>
          </a:p>
        </p:txBody>
      </p:sp>
      <p:sp>
        <p:nvSpPr>
          <p:cNvPr id="88" name="Google Shape;88;g13e2842956b_0_82"/>
          <p:cNvSpPr txBox="1"/>
          <p:nvPr/>
        </p:nvSpPr>
        <p:spPr>
          <a:xfrm>
            <a:off x="1129975" y="1791650"/>
            <a:ext cx="11103900" cy="14943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rgbClr val="000000"/>
              </a:buClr>
              <a:buSzPts val="1900"/>
              <a:buFont typeface="Arial"/>
              <a:buNone/>
            </a:pPr>
            <a:r>
              <a:rPr b="1" i="0" lang="en-US" sz="1900" u="none" cap="none" strike="noStrike">
                <a:solidFill>
                  <a:schemeClr val="dk1"/>
                </a:solidFill>
                <a:latin typeface="Dosis"/>
                <a:ea typeface="Dosis"/>
                <a:cs typeface="Dosis"/>
                <a:sym typeface="Dosis"/>
              </a:rPr>
              <a:t>Alasan:</a:t>
            </a:r>
            <a:endParaRPr b="1" i="0" sz="1900" u="none" cap="none" strike="noStrike">
              <a:solidFill>
                <a:schemeClr val="dk1"/>
              </a:solidFill>
              <a:latin typeface="Dosis"/>
              <a:ea typeface="Dosis"/>
              <a:cs typeface="Dosis"/>
              <a:sym typeface="Dosis"/>
            </a:endParaRPr>
          </a:p>
          <a:p>
            <a:pPr indent="-349250" lvl="0" marL="457200" marR="0" rtl="0" algn="just">
              <a:lnSpc>
                <a:spcPct val="115000"/>
              </a:lnSpc>
              <a:spcBef>
                <a:spcPts val="0"/>
              </a:spcBef>
              <a:spcAft>
                <a:spcPts val="0"/>
              </a:spcAft>
              <a:buClr>
                <a:schemeClr val="dk1"/>
              </a:buClr>
              <a:buSzPts val="1900"/>
              <a:buFont typeface="Dosis"/>
              <a:buChar char="-"/>
            </a:pPr>
            <a:r>
              <a:rPr b="0" i="0" lang="en-US" sz="1900" u="none" cap="none" strike="noStrike">
                <a:solidFill>
                  <a:schemeClr val="dk1"/>
                </a:solidFill>
                <a:latin typeface="Dosis"/>
                <a:ea typeface="Dosis"/>
                <a:cs typeface="Dosis"/>
                <a:sym typeface="Dosis"/>
              </a:rPr>
              <a:t>Jika FN (False Negative) bernilai besar mengakibatkan terjadi penurunan revenue/pendapatan perusahaan</a:t>
            </a:r>
            <a:endParaRPr b="0" i="0" sz="1900" u="none" cap="none" strike="noStrike">
              <a:solidFill>
                <a:schemeClr val="dk1"/>
              </a:solidFill>
              <a:latin typeface="Dosis"/>
              <a:ea typeface="Dosis"/>
              <a:cs typeface="Dosis"/>
              <a:sym typeface="Dosis"/>
            </a:endParaRPr>
          </a:p>
          <a:p>
            <a:pPr indent="-349250" lvl="0" marL="457200" marR="0" rtl="0" algn="just">
              <a:lnSpc>
                <a:spcPct val="115000"/>
              </a:lnSpc>
              <a:spcBef>
                <a:spcPts val="0"/>
              </a:spcBef>
              <a:spcAft>
                <a:spcPts val="0"/>
              </a:spcAft>
              <a:buClr>
                <a:schemeClr val="dk1"/>
              </a:buClr>
              <a:buSzPts val="1900"/>
              <a:buFont typeface="Dosis"/>
              <a:buChar char="-"/>
            </a:pPr>
            <a:r>
              <a:rPr b="0" i="0" lang="en-US" sz="1900" u="none" cap="none" strike="noStrike">
                <a:solidFill>
                  <a:schemeClr val="dk1"/>
                </a:solidFill>
                <a:latin typeface="Dosis"/>
                <a:ea typeface="Dosis"/>
                <a:cs typeface="Dosis"/>
                <a:sym typeface="Dosis"/>
              </a:rPr>
              <a:t>Jika FN (False Negative) bernilai besar, maka upaya untuk mencari customer/akuisisi customer akan memakan operational cost yang lebih besar dibandingkan mempertahankan pelanggan lama </a:t>
            </a:r>
            <a:endParaRPr b="0" i="0" sz="1900" u="none" cap="none" strike="noStrike">
              <a:solidFill>
                <a:schemeClr val="dk1"/>
              </a:solidFill>
              <a:latin typeface="Dosis"/>
              <a:ea typeface="Dosis"/>
              <a:cs typeface="Dosis"/>
              <a:sym typeface="Dosis"/>
            </a:endParaRPr>
          </a:p>
        </p:txBody>
      </p:sp>
      <p:sp>
        <p:nvSpPr>
          <p:cNvPr id="89" name="Google Shape;89;g13e2842956b_0_82"/>
          <p:cNvSpPr txBox="1"/>
          <p:nvPr/>
        </p:nvSpPr>
        <p:spPr>
          <a:xfrm>
            <a:off x="1129975" y="1192725"/>
            <a:ext cx="32340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2200"/>
              <a:buFont typeface="Arial"/>
              <a:buNone/>
            </a:pPr>
            <a:r>
              <a:rPr b="1" i="0" lang="en-US" sz="2200" u="none" cap="none" strike="noStrike">
                <a:solidFill>
                  <a:srgbClr val="FF9900"/>
                </a:solidFill>
                <a:latin typeface="Montserrat"/>
                <a:ea typeface="Montserrat"/>
                <a:cs typeface="Montserrat"/>
                <a:sym typeface="Montserrat"/>
              </a:rPr>
              <a:t>Main matrix: Recall</a:t>
            </a:r>
            <a:endParaRPr b="1" i="0" sz="2200" u="none" cap="none" strike="noStrike">
              <a:solidFill>
                <a:srgbClr val="FF9900"/>
              </a:solidFill>
              <a:latin typeface="Montserrat"/>
              <a:ea typeface="Montserrat"/>
              <a:cs typeface="Montserrat"/>
              <a:sym typeface="Montserrat"/>
            </a:endParaRPr>
          </a:p>
        </p:txBody>
      </p:sp>
      <p:sp>
        <p:nvSpPr>
          <p:cNvPr id="90" name="Google Shape;90;g13e2842956b_0_82"/>
          <p:cNvSpPr txBox="1"/>
          <p:nvPr/>
        </p:nvSpPr>
        <p:spPr>
          <a:xfrm>
            <a:off x="1129975" y="3928688"/>
            <a:ext cx="11103900" cy="12312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rgbClr val="000000"/>
              </a:buClr>
              <a:buSzPts val="1800"/>
              <a:buFont typeface="Arial"/>
              <a:buNone/>
            </a:pPr>
            <a:r>
              <a:rPr b="1" i="0" lang="en-US" sz="1800" u="none" cap="none" strike="noStrike">
                <a:solidFill>
                  <a:schemeClr val="dk1"/>
                </a:solidFill>
                <a:latin typeface="Dosis"/>
                <a:ea typeface="Dosis"/>
                <a:cs typeface="Dosis"/>
                <a:sym typeface="Dosis"/>
              </a:rPr>
              <a:t>Alasan:</a:t>
            </a:r>
            <a:endParaRPr b="1" i="0" sz="1800" u="none" cap="none" strike="noStrike">
              <a:solidFill>
                <a:schemeClr val="dk1"/>
              </a:solidFill>
              <a:latin typeface="Dosis"/>
              <a:ea typeface="Dosis"/>
              <a:cs typeface="Dosis"/>
              <a:sym typeface="Dosis"/>
            </a:endParaRPr>
          </a:p>
          <a:p>
            <a:pPr indent="-342900" lvl="0" marL="457200" marR="0" rtl="0" algn="just">
              <a:lnSpc>
                <a:spcPct val="11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Jika FP (False Positive) bernilai besar artinya terjadi kesalahan prediksi customer yang </a:t>
            </a:r>
            <a:r>
              <a:rPr lang="en-US" sz="1800">
                <a:solidFill>
                  <a:schemeClr val="dk1"/>
                </a:solidFill>
                <a:latin typeface="Dosis"/>
                <a:ea typeface="Dosis"/>
                <a:cs typeface="Dosis"/>
                <a:sym typeface="Dosis"/>
              </a:rPr>
              <a:t>sebenarnya tidak </a:t>
            </a:r>
            <a:r>
              <a:rPr b="0" i="0" lang="en-US" sz="1800" u="none" cap="none" strike="noStrike">
                <a:solidFill>
                  <a:schemeClr val="dk1"/>
                </a:solidFill>
                <a:latin typeface="Dosis"/>
                <a:ea typeface="Dosis"/>
                <a:cs typeface="Dosis"/>
                <a:sym typeface="Dosis"/>
              </a:rPr>
              <a:t>Churn, namun mo</a:t>
            </a:r>
            <a:r>
              <a:rPr lang="en-US" sz="1800">
                <a:solidFill>
                  <a:schemeClr val="dk1"/>
                </a:solidFill>
                <a:latin typeface="Dosis"/>
                <a:ea typeface="Dosis"/>
                <a:cs typeface="Dosis"/>
                <a:sym typeface="Dosis"/>
              </a:rPr>
              <a:t>del kita memprediksi </a:t>
            </a:r>
            <a:r>
              <a:rPr b="0" i="0" lang="en-US" sz="1800" u="none" cap="none" strike="noStrike">
                <a:solidFill>
                  <a:schemeClr val="dk1"/>
                </a:solidFill>
                <a:latin typeface="Dosis"/>
                <a:ea typeface="Dosis"/>
                <a:cs typeface="Dosis"/>
                <a:sym typeface="Dosis"/>
              </a:rPr>
              <a:t>Churn</a:t>
            </a:r>
            <a:endParaRPr b="0" i="0" sz="1800" u="none" cap="none" strike="noStrike">
              <a:solidFill>
                <a:schemeClr val="dk1"/>
              </a:solidFill>
              <a:latin typeface="Dosis"/>
              <a:ea typeface="Dosis"/>
              <a:cs typeface="Dosis"/>
              <a:sym typeface="Dosis"/>
            </a:endParaRPr>
          </a:p>
          <a:p>
            <a:pPr indent="-355600" lvl="0" marL="457200" marR="0" rtl="0" algn="just">
              <a:lnSpc>
                <a:spcPct val="115000"/>
              </a:lnSpc>
              <a:spcBef>
                <a:spcPts val="0"/>
              </a:spcBef>
              <a:spcAft>
                <a:spcPts val="0"/>
              </a:spcAft>
              <a:buClr>
                <a:schemeClr val="dk1"/>
              </a:buClr>
              <a:buSzPts val="2000"/>
              <a:buFont typeface="Dosis"/>
              <a:buChar char="-"/>
            </a:pPr>
            <a:r>
              <a:rPr b="0" i="0" lang="en-US" sz="1800" u="none" cap="none" strike="noStrike">
                <a:solidFill>
                  <a:schemeClr val="dk1"/>
                </a:solidFill>
                <a:latin typeface="Dosis"/>
                <a:ea typeface="Dosis"/>
                <a:cs typeface="Dosis"/>
                <a:sym typeface="Dosis"/>
              </a:rPr>
              <a:t>Jika FP (False Positive) besar, maka dikatakan bahwa kita salah sasaran dalam menempatkan operasional cost dalam retensi pelanggan, yang mana cost tersebut seharusnya dapat dipakai untuk operasional lain seperti campaign. sebisa mungkin nilai FP kecil agar menghemat cost</a:t>
            </a:r>
            <a:r>
              <a:rPr lang="en-US" sz="1800">
                <a:solidFill>
                  <a:schemeClr val="dk1"/>
                </a:solidFill>
                <a:latin typeface="Dosis"/>
                <a:ea typeface="Dosis"/>
                <a:cs typeface="Dosis"/>
                <a:sym typeface="Dosis"/>
              </a:rPr>
              <a:t>. </a:t>
            </a:r>
            <a:endParaRPr b="0" i="0" sz="2000" u="none" cap="none" strike="noStrike">
              <a:solidFill>
                <a:schemeClr val="dk1"/>
              </a:solidFill>
              <a:latin typeface="Dosis"/>
              <a:ea typeface="Dosis"/>
              <a:cs typeface="Dosis"/>
              <a:sym typeface="Dosis"/>
            </a:endParaRPr>
          </a:p>
        </p:txBody>
      </p:sp>
      <p:sp>
        <p:nvSpPr>
          <p:cNvPr id="91" name="Google Shape;91;g13e2842956b_0_82"/>
          <p:cNvSpPr txBox="1"/>
          <p:nvPr/>
        </p:nvSpPr>
        <p:spPr>
          <a:xfrm>
            <a:off x="1129975" y="5976125"/>
            <a:ext cx="69891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2200" u="none" cap="none" strike="noStrike">
                <a:solidFill>
                  <a:srgbClr val="FF9900"/>
                </a:solidFill>
                <a:latin typeface="Montserrat"/>
                <a:ea typeface="Montserrat"/>
                <a:cs typeface="Montserrat"/>
                <a:sym typeface="Montserrat"/>
              </a:rPr>
              <a:t>Supporting matrix: Accuracy, F1-Score, AUC</a:t>
            </a:r>
            <a:endParaRPr b="1" i="0" sz="2200" u="none" cap="none" strike="noStrike">
              <a:solidFill>
                <a:srgbClr val="FF9900"/>
              </a:solidFill>
              <a:latin typeface="Montserrat"/>
              <a:ea typeface="Montserrat"/>
              <a:cs typeface="Montserrat"/>
              <a:sym typeface="Montserrat"/>
            </a:endParaRPr>
          </a:p>
        </p:txBody>
      </p:sp>
      <p:sp>
        <p:nvSpPr>
          <p:cNvPr id="92" name="Google Shape;92;g13e2842956b_0_82"/>
          <p:cNvSpPr txBox="1"/>
          <p:nvPr/>
        </p:nvSpPr>
        <p:spPr>
          <a:xfrm>
            <a:off x="1129975" y="3285950"/>
            <a:ext cx="48753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3125"/>
              </a:lnSpc>
              <a:spcBef>
                <a:spcPts val="0"/>
              </a:spcBef>
              <a:spcAft>
                <a:spcPts val="0"/>
              </a:spcAft>
              <a:buClr>
                <a:srgbClr val="000000"/>
              </a:buClr>
              <a:buSzPts val="2200"/>
              <a:buFont typeface="Arial"/>
              <a:buNone/>
            </a:pPr>
            <a:r>
              <a:rPr b="1" i="0" lang="en-US" sz="2200" u="none" cap="none" strike="noStrike">
                <a:solidFill>
                  <a:srgbClr val="FF9900"/>
                </a:solidFill>
                <a:latin typeface="Montserrat"/>
                <a:ea typeface="Montserrat"/>
                <a:cs typeface="Montserrat"/>
                <a:sym typeface="Montserrat"/>
              </a:rPr>
              <a:t>Secondary matrix: Precision</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13e6e1256df_0_140"/>
          <p:cNvSpPr txBox="1"/>
          <p:nvPr>
            <p:ph type="title"/>
          </p:nvPr>
        </p:nvSpPr>
        <p:spPr>
          <a:xfrm>
            <a:off x="885350" y="34111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Kesimpulan </a:t>
            </a:r>
            <a:r>
              <a:rPr lang="en-US"/>
              <a:t>Business Insight and Recommendation</a:t>
            </a:r>
            <a:endParaRPr/>
          </a:p>
        </p:txBody>
      </p:sp>
      <p:sp>
        <p:nvSpPr>
          <p:cNvPr id="397" name="Google Shape;397;g13e6e1256df_0_140"/>
          <p:cNvSpPr txBox="1"/>
          <p:nvPr>
            <p:ph idx="1" type="body"/>
          </p:nvPr>
        </p:nvSpPr>
        <p:spPr>
          <a:xfrm>
            <a:off x="415650" y="1782600"/>
            <a:ext cx="11360700" cy="4288200"/>
          </a:xfrm>
          <a:prstGeom prst="rect">
            <a:avLst/>
          </a:prstGeom>
        </p:spPr>
        <p:txBody>
          <a:bodyPr anchorCtr="0" anchor="t" bIns="121900" lIns="121900" spcFirstLastPara="1" rIns="121900" wrap="square" tIns="121900">
            <a:noAutofit/>
          </a:bodyPr>
          <a:lstStyle/>
          <a:p>
            <a:pPr indent="-342900" lvl="0" marL="457200" rtl="0" algn="just">
              <a:spcBef>
                <a:spcPts val="0"/>
              </a:spcBef>
              <a:spcAft>
                <a:spcPts val="0"/>
              </a:spcAft>
              <a:buSzPts val="1800"/>
              <a:buFont typeface="Dosis"/>
              <a:buChar char="-"/>
            </a:pPr>
            <a:r>
              <a:rPr lang="en-US" sz="1800">
                <a:solidFill>
                  <a:srgbClr val="050505"/>
                </a:solidFill>
                <a:highlight>
                  <a:srgbClr val="FFFFFF"/>
                </a:highlight>
                <a:latin typeface="Dosis"/>
                <a:ea typeface="Dosis"/>
                <a:cs typeface="Dosis"/>
                <a:sym typeface="Dosis"/>
              </a:rPr>
              <a:t>Mayoritas dari customer yang menggunakan cashback adalah customer dengan lama menggunakan layanan kita kurang dari 21 bulan. dan customer yang sudah memperoleh cashback lebih cenderung churn. Fenomena ini bisa menjadi pertimbangan dalam pemberian cashback kepada pelanggan. Sungguh disayangkan kita sudah mengalirkan dana operasional berupa cashback kepada pelanggan, dan pelanggan justru churn, karena pelanggan hanya ingin mengambil cashback selama melakukan pembelian di layanan e commerce kita. Terlihat jelas bahwa customer yang melakukan order hanya 1 kali, juga paling banyak menggunakan cashback. Kemungkinan memang customer ini hanya ingin mengambil keuntungan berupa cashback yang besar sebagai new user. Untuk melakukan akuisisi pelanggan baru, juga perlu mempertimbangkan bagaimana cara meningkatkan retensi mereka. Perlu adanya fitur farming/game yang hasilnya dapat ditukarkan dengan syarat, atau pengumpulan poin dari hasil pembelian produk dan lain-lain. dengan demikian, hal ini dapat meningkatkan retensi dan loyalitas dari new customer.</a:t>
            </a:r>
            <a:endParaRPr sz="1800">
              <a:latin typeface="Dosis"/>
              <a:ea typeface="Dosis"/>
              <a:cs typeface="Dosis"/>
              <a:sym typeface="Dosis"/>
            </a:endParaRPr>
          </a:p>
          <a:p>
            <a:pPr indent="-342900" lvl="0" marL="457200" rtl="0" algn="just">
              <a:spcBef>
                <a:spcPts val="0"/>
              </a:spcBef>
              <a:spcAft>
                <a:spcPts val="0"/>
              </a:spcAft>
              <a:buSzPts val="1800"/>
              <a:buFont typeface="Dosis"/>
              <a:buChar char="-"/>
            </a:pPr>
            <a:r>
              <a:rPr lang="en-US" sz="1800">
                <a:latin typeface="Dosis"/>
                <a:ea typeface="Dosis"/>
                <a:cs typeface="Dosis"/>
                <a:sym typeface="Dosis"/>
              </a:rPr>
              <a:t>Selain itu, kita juga bisa memberikan rekomendasi bisnis dengan meningkatkan penawaran produk ecommerce pada customer sesuai usia, gender, dll., serta membuat fast call service untuk penanganan masalah produk dengan cepat yang bertujuan untuk retensi pelanggan.</a:t>
            </a:r>
            <a:endParaRPr sz="1800">
              <a:latin typeface="Dosis"/>
              <a:ea typeface="Dosis"/>
              <a:cs typeface="Dosis"/>
              <a:sym typeface="Dosi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descr="A picture containing drawing&#10;&#10;Description automatically generated" id="402" name="Google Shape;402;g13e2b0a347b_0_0"/>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403" name="Google Shape;403;g13e2b0a347b_0_0"/>
          <p:cNvSpPr txBox="1"/>
          <p:nvPr>
            <p:ph type="title"/>
          </p:nvPr>
        </p:nvSpPr>
        <p:spPr>
          <a:xfrm>
            <a:off x="933600" y="2470775"/>
            <a:ext cx="10324800" cy="1122300"/>
          </a:xfrm>
          <a:prstGeom prst="rect">
            <a:avLst/>
          </a:prstGeom>
          <a:noFill/>
          <a:ln>
            <a:noFill/>
          </a:ln>
        </p:spPr>
        <p:txBody>
          <a:bodyPr anchorCtr="0" anchor="ctr" bIns="121900" lIns="121900" spcFirstLastPara="1" rIns="121900" wrap="square" tIns="121900">
            <a:normAutofit/>
          </a:bodyPr>
          <a:lstStyle/>
          <a:p>
            <a:pPr indent="0" lvl="0" marL="0" rtl="0" algn="ctr">
              <a:lnSpc>
                <a:spcPct val="100000"/>
              </a:lnSpc>
              <a:spcBef>
                <a:spcPts val="0"/>
              </a:spcBef>
              <a:spcAft>
                <a:spcPts val="0"/>
              </a:spcAft>
              <a:buSzPts val="5500"/>
              <a:buNone/>
            </a:pPr>
            <a:r>
              <a:rPr lang="en-US"/>
              <a:t>Git</a:t>
            </a:r>
            <a:endParaRPr/>
          </a:p>
        </p:txBody>
      </p:sp>
      <p:sp>
        <p:nvSpPr>
          <p:cNvPr id="404" name="Google Shape;404;g13e2b0a347b_0_0"/>
          <p:cNvSpPr txBox="1"/>
          <p:nvPr/>
        </p:nvSpPr>
        <p:spPr>
          <a:xfrm>
            <a:off x="1191250" y="3814050"/>
            <a:ext cx="9835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u="sng">
                <a:solidFill>
                  <a:schemeClr val="hlink"/>
                </a:solidFill>
                <a:hlinkClick r:id="rId4"/>
              </a:rPr>
              <a:t>https://github.com/susimahudi/ecommerce-churn-prediction</a:t>
            </a:r>
            <a:endParaRPr sz="20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descr="A picture containing drawing&#10;&#10;Description automatically generated" id="409" name="Google Shape;409;g13e2842956b_1_154"/>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410" name="Google Shape;410;g13e2842956b_1_154"/>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p>
            <a:pPr indent="0" lvl="0" marL="0" rtl="0" algn="ctr">
              <a:lnSpc>
                <a:spcPct val="100000"/>
              </a:lnSpc>
              <a:spcBef>
                <a:spcPts val="0"/>
              </a:spcBef>
              <a:spcAft>
                <a:spcPts val="0"/>
              </a:spcAft>
              <a:buSzPts val="5500"/>
              <a:buNone/>
            </a:pPr>
            <a:r>
              <a:rPr lang="en-US"/>
              <a:t>Thank You</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descr="A picture containing drawing&#10;&#10;Description automatically generated" id="97" name="Google Shape;97;g13e2842956b_1_0"/>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98" name="Google Shape;98;g13e2842956b_1_0"/>
          <p:cNvSpPr txBox="1"/>
          <p:nvPr/>
        </p:nvSpPr>
        <p:spPr>
          <a:xfrm>
            <a:off x="965850" y="2130750"/>
            <a:ext cx="10260300" cy="19581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Data displit terlebih dahulu dengan perbandingan antara data train dan data set 70:30. Setelah displit, akan dilakukan handling imbalance data train menggunakan SMOTE.</a:t>
            </a:r>
            <a:endParaRPr b="0" i="0" sz="2000" u="none" cap="none" strike="noStrike">
              <a:solidFill>
                <a:schemeClr val="dk1"/>
              </a:solidFill>
              <a:latin typeface="Dosis"/>
              <a:ea typeface="Dosis"/>
              <a:cs typeface="Dosis"/>
              <a:sym typeface="Dosis"/>
            </a:endParaRPr>
          </a:p>
        </p:txBody>
      </p:sp>
      <p:sp>
        <p:nvSpPr>
          <p:cNvPr id="99" name="Google Shape;99;g13e2842956b_1_0"/>
          <p:cNvSpPr txBox="1"/>
          <p:nvPr/>
        </p:nvSpPr>
        <p:spPr>
          <a:xfrm>
            <a:off x="1041720" y="9913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Split Data Train &amp; Data Test</a:t>
            </a:r>
            <a:endParaRPr b="1" i="0" sz="3200" u="none" cap="none" strike="noStrike">
              <a:solidFill>
                <a:srgbClr val="0198A3"/>
              </a:solidFill>
              <a:latin typeface="Montserrat"/>
              <a:ea typeface="Montserrat"/>
              <a:cs typeface="Montserrat"/>
              <a:sym typeface="Montserrat"/>
            </a:endParaRPr>
          </a:p>
        </p:txBody>
      </p:sp>
      <p:pic>
        <p:nvPicPr>
          <p:cNvPr id="100" name="Google Shape;100;g13e2842956b_1_0"/>
          <p:cNvPicPr preferRelativeResize="0"/>
          <p:nvPr/>
        </p:nvPicPr>
        <p:blipFill>
          <a:blip r:embed="rId4">
            <a:alphaModFix/>
          </a:blip>
          <a:stretch>
            <a:fillRect/>
          </a:stretch>
        </p:blipFill>
        <p:spPr>
          <a:xfrm>
            <a:off x="1041725" y="3405675"/>
            <a:ext cx="9210675" cy="9239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descr="A picture containing drawing&#10;&#10;Description automatically generated" id="105" name="Google Shape;105;g13e2842956b_0_17"/>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06" name="Google Shape;106;g13e2842956b_0_17"/>
          <p:cNvSpPr txBox="1"/>
          <p:nvPr/>
        </p:nvSpPr>
        <p:spPr>
          <a:xfrm>
            <a:off x="7716175" y="2296375"/>
            <a:ext cx="3446100" cy="15174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Perbandingan data original, undersampling, oversampling, dan setelah dilakukan handling imbalance menggunakan SMOTE.</a:t>
            </a:r>
            <a:endParaRPr b="0" i="0" sz="1400" u="none" cap="none" strike="noStrike">
              <a:solidFill>
                <a:srgbClr val="000000"/>
              </a:solidFill>
              <a:latin typeface="Arial"/>
              <a:ea typeface="Arial"/>
              <a:cs typeface="Arial"/>
              <a:sym typeface="Arial"/>
            </a:endParaRPr>
          </a:p>
        </p:txBody>
      </p:sp>
      <p:sp>
        <p:nvSpPr>
          <p:cNvPr id="107" name="Google Shape;107;g13e2842956b_0_17"/>
          <p:cNvSpPr txBox="1"/>
          <p:nvPr/>
        </p:nvSpPr>
        <p:spPr>
          <a:xfrm>
            <a:off x="1041720" y="527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Handling Imbalance Data Train</a:t>
            </a:r>
            <a:endParaRPr b="1" i="0" sz="3200" u="none" cap="none" strike="noStrike">
              <a:solidFill>
                <a:srgbClr val="0198A3"/>
              </a:solidFill>
              <a:latin typeface="Montserrat"/>
              <a:ea typeface="Montserrat"/>
              <a:cs typeface="Montserrat"/>
              <a:sym typeface="Montserrat"/>
            </a:endParaRPr>
          </a:p>
        </p:txBody>
      </p:sp>
      <p:pic>
        <p:nvPicPr>
          <p:cNvPr id="108" name="Google Shape;108;g13e2842956b_0_17"/>
          <p:cNvPicPr preferRelativeResize="0"/>
          <p:nvPr/>
        </p:nvPicPr>
        <p:blipFill rotWithShape="1">
          <a:blip r:embed="rId4">
            <a:alphaModFix/>
          </a:blip>
          <a:srcRect b="0" l="0" r="0" t="0"/>
          <a:stretch/>
        </p:blipFill>
        <p:spPr>
          <a:xfrm>
            <a:off x="1117925" y="1220125"/>
            <a:ext cx="6052450" cy="3503350"/>
          </a:xfrm>
          <a:prstGeom prst="rect">
            <a:avLst/>
          </a:prstGeom>
          <a:noFill/>
          <a:ln>
            <a:noFill/>
          </a:ln>
        </p:spPr>
      </p:pic>
      <p:pic>
        <p:nvPicPr>
          <p:cNvPr id="109" name="Google Shape;109;g13e2842956b_0_17"/>
          <p:cNvPicPr preferRelativeResize="0"/>
          <p:nvPr/>
        </p:nvPicPr>
        <p:blipFill rotWithShape="1">
          <a:blip r:embed="rId5">
            <a:alphaModFix/>
          </a:blip>
          <a:srcRect b="0" l="0" r="0" t="0"/>
          <a:stretch/>
        </p:blipFill>
        <p:spPr>
          <a:xfrm>
            <a:off x="1117925" y="4984717"/>
            <a:ext cx="1543050" cy="1038225"/>
          </a:xfrm>
          <a:prstGeom prst="rect">
            <a:avLst/>
          </a:prstGeom>
          <a:noFill/>
          <a:ln>
            <a:noFill/>
          </a:ln>
        </p:spPr>
      </p:pic>
      <p:pic>
        <p:nvPicPr>
          <p:cNvPr id="110" name="Google Shape;110;g13e2842956b_0_17"/>
          <p:cNvPicPr preferRelativeResize="0"/>
          <p:nvPr/>
        </p:nvPicPr>
        <p:blipFill rotWithShape="1">
          <a:blip r:embed="rId6">
            <a:alphaModFix/>
          </a:blip>
          <a:srcRect b="0" l="0" r="0" t="0"/>
          <a:stretch/>
        </p:blipFill>
        <p:spPr>
          <a:xfrm>
            <a:off x="2807575" y="4971988"/>
            <a:ext cx="1653475" cy="1063700"/>
          </a:xfrm>
          <a:prstGeom prst="rect">
            <a:avLst/>
          </a:prstGeom>
          <a:noFill/>
          <a:ln>
            <a:noFill/>
          </a:ln>
        </p:spPr>
      </p:pic>
      <p:pic>
        <p:nvPicPr>
          <p:cNvPr id="111" name="Google Shape;111;g13e2842956b_0_17"/>
          <p:cNvPicPr preferRelativeResize="0"/>
          <p:nvPr/>
        </p:nvPicPr>
        <p:blipFill rotWithShape="1">
          <a:blip r:embed="rId7">
            <a:alphaModFix/>
          </a:blip>
          <a:srcRect b="0" l="0" r="0" t="0"/>
          <a:stretch/>
        </p:blipFill>
        <p:spPr>
          <a:xfrm>
            <a:off x="4607650" y="4971988"/>
            <a:ext cx="1653475" cy="1063700"/>
          </a:xfrm>
          <a:prstGeom prst="rect">
            <a:avLst/>
          </a:prstGeom>
          <a:noFill/>
          <a:ln>
            <a:noFill/>
          </a:ln>
        </p:spPr>
      </p:pic>
      <p:pic>
        <p:nvPicPr>
          <p:cNvPr id="112" name="Google Shape;112;g13e2842956b_0_17"/>
          <p:cNvPicPr preferRelativeResize="0"/>
          <p:nvPr/>
        </p:nvPicPr>
        <p:blipFill rotWithShape="1">
          <a:blip r:embed="rId8">
            <a:alphaModFix/>
          </a:blip>
          <a:srcRect b="0" l="0" r="0" t="0"/>
          <a:stretch/>
        </p:blipFill>
        <p:spPr>
          <a:xfrm>
            <a:off x="6407725" y="4997475"/>
            <a:ext cx="1581150" cy="1038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descr="A picture containing drawing&#10;&#10;Description automatically generated" id="117" name="Google Shape;117;g13e6e1256df_0_173"/>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18" name="Google Shape;118;g13e6e1256df_0_173"/>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Mendefinisikan Function</a:t>
            </a:r>
            <a:endParaRPr b="1" i="0" sz="3200" u="none" cap="none" strike="noStrike">
              <a:solidFill>
                <a:srgbClr val="0198A3"/>
              </a:solidFill>
              <a:latin typeface="Montserrat"/>
              <a:ea typeface="Montserrat"/>
              <a:cs typeface="Montserrat"/>
              <a:sym typeface="Montserrat"/>
            </a:endParaRPr>
          </a:p>
        </p:txBody>
      </p:sp>
      <p:pic>
        <p:nvPicPr>
          <p:cNvPr id="119" name="Google Shape;119;g13e6e1256df_0_173"/>
          <p:cNvPicPr preferRelativeResize="0"/>
          <p:nvPr/>
        </p:nvPicPr>
        <p:blipFill rotWithShape="1">
          <a:blip r:embed="rId4">
            <a:alphaModFix/>
          </a:blip>
          <a:srcRect b="0" l="0" r="0" t="0"/>
          <a:stretch/>
        </p:blipFill>
        <p:spPr>
          <a:xfrm>
            <a:off x="1167850" y="1524275"/>
            <a:ext cx="7880374" cy="445544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descr="A picture containing drawing&#10;&#10;Description automatically generated" id="124" name="Google Shape;124;g13e2842956b_0_2"/>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25" name="Google Shape;125;g13e2842956b_0_2"/>
          <p:cNvSpPr txBox="1"/>
          <p:nvPr/>
        </p:nvSpPr>
        <p:spPr>
          <a:xfrm>
            <a:off x="989770" y="1484112"/>
            <a:ext cx="10533000" cy="8907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Evaluasi Model Klasifikasi dilakukan dengan memprediksi nilai pada class terbesar untuk semua prediksi  </a:t>
            </a:r>
            <a:endParaRPr b="0" i="0" sz="1400" u="none" cap="none" strike="noStrike">
              <a:solidFill>
                <a:srgbClr val="000000"/>
              </a:solidFill>
              <a:latin typeface="Arial"/>
              <a:ea typeface="Arial"/>
              <a:cs typeface="Arial"/>
              <a:sym typeface="Arial"/>
            </a:endParaRPr>
          </a:p>
        </p:txBody>
      </p:sp>
      <p:sp>
        <p:nvSpPr>
          <p:cNvPr id="126" name="Google Shape;126;g13e2842956b_0_2"/>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Classification </a:t>
            </a:r>
            <a:endParaRPr b="1" i="0" sz="3200" u="none" cap="none" strike="noStrike">
              <a:solidFill>
                <a:srgbClr val="0198A3"/>
              </a:solidFill>
              <a:latin typeface="Montserrat"/>
              <a:ea typeface="Montserrat"/>
              <a:cs typeface="Montserrat"/>
              <a:sym typeface="Montserrat"/>
            </a:endParaRPr>
          </a:p>
        </p:txBody>
      </p:sp>
      <p:pic>
        <p:nvPicPr>
          <p:cNvPr id="127" name="Google Shape;127;g13e2842956b_0_2"/>
          <p:cNvPicPr preferRelativeResize="0"/>
          <p:nvPr/>
        </p:nvPicPr>
        <p:blipFill rotWithShape="1">
          <a:blip r:embed="rId4">
            <a:alphaModFix/>
          </a:blip>
          <a:srcRect b="0" l="0" r="0" t="0"/>
          <a:stretch/>
        </p:blipFill>
        <p:spPr>
          <a:xfrm>
            <a:off x="1131500" y="2024150"/>
            <a:ext cx="10216225" cy="1549325"/>
          </a:xfrm>
          <a:prstGeom prst="rect">
            <a:avLst/>
          </a:prstGeom>
          <a:noFill/>
          <a:ln>
            <a:noFill/>
          </a:ln>
        </p:spPr>
      </p:pic>
      <p:pic>
        <p:nvPicPr>
          <p:cNvPr id="128" name="Google Shape;128;g13e2842956b_0_2"/>
          <p:cNvPicPr preferRelativeResize="0"/>
          <p:nvPr/>
        </p:nvPicPr>
        <p:blipFill rotWithShape="1">
          <a:blip r:embed="rId5">
            <a:alphaModFix/>
          </a:blip>
          <a:srcRect b="0" l="0" r="0" t="0"/>
          <a:stretch/>
        </p:blipFill>
        <p:spPr>
          <a:xfrm>
            <a:off x="1131500" y="4505175"/>
            <a:ext cx="2591450" cy="1128175"/>
          </a:xfrm>
          <a:prstGeom prst="rect">
            <a:avLst/>
          </a:prstGeom>
          <a:noFill/>
          <a:ln>
            <a:noFill/>
          </a:ln>
        </p:spPr>
      </p:pic>
      <p:sp>
        <p:nvSpPr>
          <p:cNvPr id="129" name="Google Shape;129;g13e2842956b_0_2"/>
          <p:cNvSpPr txBox="1"/>
          <p:nvPr/>
        </p:nvSpPr>
        <p:spPr>
          <a:xfrm>
            <a:off x="1055295" y="3930675"/>
            <a:ext cx="10533000" cy="8907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Output :</a:t>
            </a:r>
            <a:endParaRPr b="0" i="0" sz="1400" u="none" cap="none" strike="noStrike">
              <a:solidFill>
                <a:srgbClr val="000000"/>
              </a:solidFill>
              <a:latin typeface="Arial"/>
              <a:ea typeface="Arial"/>
              <a:cs typeface="Arial"/>
              <a:sym typeface="Arial"/>
            </a:endParaRPr>
          </a:p>
        </p:txBody>
      </p:sp>
      <p:sp>
        <p:nvSpPr>
          <p:cNvPr id="130" name="Google Shape;130;g13e2842956b_0_2"/>
          <p:cNvSpPr txBox="1"/>
          <p:nvPr/>
        </p:nvSpPr>
        <p:spPr>
          <a:xfrm>
            <a:off x="4318575" y="4619400"/>
            <a:ext cx="7813800" cy="19581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5350  =</a:t>
            </a:r>
            <a:r>
              <a:rPr lang="en-US" sz="2000">
                <a:solidFill>
                  <a:schemeClr val="dk1"/>
                </a:solidFill>
                <a:latin typeface="Dosis"/>
                <a:ea typeface="Dosis"/>
                <a:cs typeface="Dosis"/>
                <a:sym typeface="Dosis"/>
              </a:rPr>
              <a:t> </a:t>
            </a:r>
            <a:r>
              <a:rPr lang="en-US" sz="2000">
                <a:solidFill>
                  <a:srgbClr val="202124"/>
                </a:solidFill>
                <a:highlight>
                  <a:srgbClr val="FFFFFF"/>
                </a:highlight>
                <a:latin typeface="Dosis"/>
                <a:ea typeface="Dosis"/>
                <a:cs typeface="Dosis"/>
                <a:sym typeface="Dosis"/>
              </a:rPr>
              <a:t>Jumlah data/baris data</a:t>
            </a:r>
            <a:endParaRPr b="0" i="0" sz="20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22  </a:t>
            </a:r>
            <a:r>
              <a:rPr lang="en-US" sz="2000">
                <a:solidFill>
                  <a:schemeClr val="dk1"/>
                </a:solidFill>
                <a:latin typeface="Dosis"/>
                <a:ea typeface="Dosis"/>
                <a:cs typeface="Dosis"/>
                <a:sym typeface="Dosis"/>
              </a:rPr>
              <a:t>     = Jumlah feature</a:t>
            </a:r>
            <a:endParaRPr b="0" i="0" sz="2000" u="none" cap="none" strike="noStrike">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A picture containing drawing&#10;&#10;Description automatically generated" id="135" name="Google Shape;135;g13e2842956b_0_69"/>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36" name="Google Shape;136;g13e2842956b_0_69"/>
          <p:cNvSpPr txBox="1"/>
          <p:nvPr/>
        </p:nvSpPr>
        <p:spPr>
          <a:xfrm>
            <a:off x="1222250" y="3273600"/>
            <a:ext cx="9948000" cy="8907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rgbClr val="000000"/>
              </a:buClr>
              <a:buSzPts val="2000"/>
              <a:buFont typeface="Arial"/>
              <a:buNone/>
            </a:pPr>
            <a:r>
              <a:rPr b="0" i="0" lang="en-US" sz="1800" u="none" cap="none" strike="noStrike">
                <a:solidFill>
                  <a:schemeClr val="dk1"/>
                </a:solidFill>
                <a:latin typeface="Dosis"/>
                <a:ea typeface="Dosis"/>
                <a:cs typeface="Dosis"/>
                <a:sym typeface="Dosis"/>
              </a:rPr>
              <a:t>Berdasarkan metric tersebut diperoleh nilai Recall yang cukup tinggi jika dibandingkan nilai Precision. </a:t>
            </a:r>
            <a:endParaRPr b="0" i="0" sz="1800" u="none" cap="none" strike="noStrike">
              <a:solidFill>
                <a:schemeClr val="dk1"/>
              </a:solidFill>
              <a:latin typeface="Dosis"/>
              <a:ea typeface="Dosis"/>
              <a:cs typeface="Dosis"/>
              <a:sym typeface="Dosis"/>
            </a:endParaRPr>
          </a:p>
          <a:p>
            <a:pPr indent="0" lvl="0" marL="0" marR="0" rtl="0" algn="just">
              <a:lnSpc>
                <a:spcPct val="115000"/>
              </a:lnSpc>
              <a:spcBef>
                <a:spcPts val="0"/>
              </a:spcBef>
              <a:spcAft>
                <a:spcPts val="0"/>
              </a:spcAft>
              <a:buClr>
                <a:srgbClr val="000000"/>
              </a:buClr>
              <a:buSzPts val="2000"/>
              <a:buFont typeface="Arial"/>
              <a:buNone/>
            </a:pPr>
            <a:r>
              <a:rPr b="0" i="0" lang="en-US" sz="1800" u="none" cap="none" strike="noStrike">
                <a:solidFill>
                  <a:schemeClr val="dk1"/>
                </a:solidFill>
                <a:latin typeface="Dosis"/>
                <a:ea typeface="Dosis"/>
                <a:cs typeface="Dosis"/>
                <a:sym typeface="Dosis"/>
              </a:rPr>
              <a:t>Dengan begitu, model Logistic Regression memberikan score yang cukup baik untuk metric Recall.</a:t>
            </a:r>
            <a:endParaRPr b="0" i="0" sz="1800" u="none" cap="none" strike="noStrike">
              <a:solidFill>
                <a:schemeClr val="dk1"/>
              </a:solidFill>
              <a:latin typeface="Dosis"/>
              <a:ea typeface="Dosis"/>
              <a:cs typeface="Dosis"/>
              <a:sym typeface="Dosis"/>
            </a:endParaRPr>
          </a:p>
          <a:p>
            <a:pPr indent="0" lvl="0" marL="0" marR="0" rtl="0" algn="just">
              <a:lnSpc>
                <a:spcPct val="115000"/>
              </a:lnSpc>
              <a:spcBef>
                <a:spcPts val="0"/>
              </a:spcBef>
              <a:spcAft>
                <a:spcPts val="0"/>
              </a:spcAft>
              <a:buClr>
                <a:srgbClr val="000000"/>
              </a:buClr>
              <a:buSzPts val="2000"/>
              <a:buFont typeface="Arial"/>
              <a:buNone/>
            </a:pPr>
            <a:r>
              <a:rPr b="0" i="0" lang="en-US" sz="1800" u="none" cap="none" strike="noStrike">
                <a:solidFill>
                  <a:schemeClr val="dk1"/>
                </a:solidFill>
                <a:latin typeface="Dosis"/>
                <a:ea typeface="Dosis"/>
                <a:cs typeface="Dosis"/>
                <a:sym typeface="Dosis"/>
              </a:rPr>
              <a:t>Kemudian akan dilakukan Tuning Hyperparameter untuk meningkatkan model </a:t>
            </a:r>
            <a:endParaRPr b="0" i="0" sz="1800" u="none" cap="none" strike="noStrike">
              <a:solidFill>
                <a:srgbClr val="000000"/>
              </a:solidFill>
              <a:latin typeface="Arial"/>
              <a:ea typeface="Arial"/>
              <a:cs typeface="Arial"/>
              <a:sym typeface="Arial"/>
            </a:endParaRPr>
          </a:p>
        </p:txBody>
      </p:sp>
      <p:sp>
        <p:nvSpPr>
          <p:cNvPr id="137" name="Google Shape;137;g13e2842956b_0_69"/>
          <p:cNvSpPr txBox="1"/>
          <p:nvPr/>
        </p:nvSpPr>
        <p:spPr>
          <a:xfrm>
            <a:off x="1294320" y="420617"/>
            <a:ext cx="73524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2900" u="none" cap="none" strike="noStrike">
                <a:solidFill>
                  <a:srgbClr val="0198A3"/>
                </a:solidFill>
                <a:latin typeface="Montserrat"/>
                <a:ea typeface="Montserrat"/>
                <a:cs typeface="Montserrat"/>
                <a:sym typeface="Montserrat"/>
              </a:rPr>
              <a:t>A. Logistic Regression</a:t>
            </a:r>
            <a:endParaRPr b="1" i="0" sz="2900" u="none" cap="none" strike="noStrike">
              <a:solidFill>
                <a:srgbClr val="0198A3"/>
              </a:solidFill>
              <a:latin typeface="Montserrat"/>
              <a:ea typeface="Montserrat"/>
              <a:cs typeface="Montserrat"/>
              <a:sym typeface="Montserrat"/>
            </a:endParaRPr>
          </a:p>
        </p:txBody>
      </p:sp>
      <p:sp>
        <p:nvSpPr>
          <p:cNvPr id="138" name="Google Shape;138;g13e2842956b_0_69"/>
          <p:cNvSpPr txBox="1"/>
          <p:nvPr/>
        </p:nvSpPr>
        <p:spPr>
          <a:xfrm>
            <a:off x="4967550" y="4616200"/>
            <a:ext cx="4891500" cy="8907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2000"/>
              <a:buFont typeface="Arial"/>
              <a:buNone/>
            </a:pPr>
            <a:r>
              <a:rPr b="0" i="0" lang="en-US" sz="1800" u="none" cap="none" strike="noStrike">
                <a:solidFill>
                  <a:schemeClr val="dk1"/>
                </a:solidFill>
                <a:latin typeface="Dosis"/>
                <a:ea typeface="Dosis"/>
                <a:cs typeface="Dosis"/>
                <a:sym typeface="Dosis"/>
              </a:rPr>
              <a:t>True Positive 	 = 1161                 False Negative = 46 </a:t>
            </a:r>
            <a:endParaRPr b="0" i="0" sz="18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rPr b="0" i="0" lang="en-US" sz="1800" u="none" cap="none" strike="noStrike">
                <a:solidFill>
                  <a:schemeClr val="dk1"/>
                </a:solidFill>
                <a:latin typeface="Dosis"/>
                <a:ea typeface="Dosis"/>
                <a:cs typeface="Dosis"/>
                <a:sym typeface="Dosis"/>
              </a:rPr>
              <a:t>False Positive   = 178                 True Negative  = 220</a:t>
            </a:r>
            <a:endParaRPr b="0" i="0" sz="1800" u="none" cap="none" strike="noStrike">
              <a:solidFill>
                <a:schemeClr val="dk1"/>
              </a:solidFill>
              <a:latin typeface="Dosis"/>
              <a:ea typeface="Dosis"/>
              <a:cs typeface="Dosis"/>
              <a:sym typeface="Dosis"/>
            </a:endParaRPr>
          </a:p>
        </p:txBody>
      </p:sp>
      <p:pic>
        <p:nvPicPr>
          <p:cNvPr id="139" name="Google Shape;139;g13e2842956b_0_69"/>
          <p:cNvPicPr preferRelativeResize="0"/>
          <p:nvPr/>
        </p:nvPicPr>
        <p:blipFill rotWithShape="1">
          <a:blip r:embed="rId4">
            <a:alphaModFix/>
          </a:blip>
          <a:srcRect b="0" l="0" r="0" t="0"/>
          <a:stretch/>
        </p:blipFill>
        <p:spPr>
          <a:xfrm>
            <a:off x="1331350" y="1266112"/>
            <a:ext cx="7354560" cy="1700788"/>
          </a:xfrm>
          <a:prstGeom prst="rect">
            <a:avLst/>
          </a:prstGeom>
          <a:noFill/>
          <a:ln>
            <a:noFill/>
          </a:ln>
        </p:spPr>
      </p:pic>
      <p:pic>
        <p:nvPicPr>
          <p:cNvPr id="140" name="Google Shape;140;g13e2842956b_0_69"/>
          <p:cNvPicPr preferRelativeResize="0"/>
          <p:nvPr/>
        </p:nvPicPr>
        <p:blipFill rotWithShape="1">
          <a:blip r:embed="rId5">
            <a:alphaModFix/>
          </a:blip>
          <a:srcRect b="0" l="0" r="0" t="0"/>
          <a:stretch/>
        </p:blipFill>
        <p:spPr>
          <a:xfrm>
            <a:off x="1298450" y="4470988"/>
            <a:ext cx="3143250" cy="1181100"/>
          </a:xfrm>
          <a:prstGeom prst="rect">
            <a:avLst/>
          </a:prstGeom>
          <a:noFill/>
          <a:ln>
            <a:noFill/>
          </a:ln>
        </p:spPr>
      </p:pic>
      <p:sp>
        <p:nvSpPr>
          <p:cNvPr id="141" name="Google Shape;141;g13e2842956b_0_69"/>
          <p:cNvSpPr txBox="1"/>
          <p:nvPr/>
        </p:nvSpPr>
        <p:spPr>
          <a:xfrm>
            <a:off x="4837500" y="5652100"/>
            <a:ext cx="73545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800">
                <a:solidFill>
                  <a:schemeClr val="dk1"/>
                </a:solidFill>
              </a:rPr>
              <a:t>jumlah false positive masih terlalu besar.  </a:t>
            </a:r>
            <a:endParaRPr sz="18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2020-04-28T06:06:52Z</dcterms:created>
  <dc:creator>msoffice5650</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0x0101007A90A3EAE74D784A98B166F67BEEB090</vt:lpwstr>
  </property>
</Properties>
</file>